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3" r:id="rId2"/>
    <p:sldId id="272" r:id="rId3"/>
    <p:sldId id="274" r:id="rId4"/>
    <p:sldId id="275" r:id="rId5"/>
    <p:sldId id="276" r:id="rId6"/>
    <p:sldId id="278" r:id="rId7"/>
    <p:sldId id="277" r:id="rId8"/>
    <p:sldId id="279" r:id="rId9"/>
    <p:sldId id="280" r:id="rId10"/>
    <p:sldId id="281" r:id="rId11"/>
    <p:sldId id="284" r:id="rId12"/>
    <p:sldId id="28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C01"/>
    <a:srgbClr val="008A3E"/>
    <a:srgbClr val="004C22"/>
    <a:srgbClr val="183368"/>
    <a:srgbClr val="2B4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84" autoAdjust="0"/>
    <p:restoredTop sz="94618" autoAdjust="0"/>
  </p:normalViewPr>
  <p:slideViewPr>
    <p:cSldViewPr>
      <p:cViewPr>
        <p:scale>
          <a:sx n="66" d="100"/>
          <a:sy n="66" d="100"/>
        </p:scale>
        <p:origin x="-1886" y="-49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89547E9-D959-45B4-A9CE-4A489E8E7749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EAEC8A-E695-433B-B7CF-ED4F3CE654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900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42021-F1D1-4971-A299-D2D9827CE8DB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5845E-A3B7-4434-A6C9-2F638955FC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BED8-55DD-4FB6-9FEA-8E20865755FE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2A7CB-B6A3-4529-9A68-2AE72A3657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1228B-C1F6-4C80-A2F4-A557FCB58F7D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50649-7DD6-4BDD-8043-8ED8939A9D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8DC07-50F2-4485-95AC-55939F6995E2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03D94-6D5C-4B13-9D08-03BF7F50F8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05C2D-B239-4338-B3AF-EA65B99CB9E2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8F9B2-0FDC-4F58-8E4B-3BE9BAE260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C44E5-DF19-4EFF-B824-03174B4C172F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E2A2E-AD0E-4730-867C-22E42A0F62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BB35C-24FA-435D-9304-D86916A28DE0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B9937-0E51-4F4F-97B4-DE2C356526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F429D-9B49-4B60-94A1-2389DA20014F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45488-9AAF-4B1E-81BF-104DD9E8A7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75F50-3B1D-468C-ABCE-46F57E3B2C47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41A15-9E79-41A8-936D-6B390F90F3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F5CCD-4EFC-471E-94BA-D3DB94D73902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B79E-AE38-4CB2-BA05-8D0EBC68BF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2D753-4058-4093-BCAC-B6C59A1999EF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F7A1C-B99E-4298-8BA4-15FD3A59BE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88000">
              <a:schemeClr val="bg2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7B1BF2-B497-42F8-820D-AE1EA1EC45E4}" type="datetimeFigureOut">
              <a:rPr lang="ru-RU"/>
              <a:pPr>
                <a:defRPr/>
              </a:pPr>
              <a:t>22.11.2017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6CD1BE-CBEC-42A1-ADBA-C519C28D5E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84" r:id="rId9"/>
    <p:sldLayoutId id="2147483675" r:id="rId10"/>
    <p:sldLayoutId id="2147483674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4419/119528728.1133/0_b2a05_fede5368_XL" TargetMode="External"/><Relationship Id="rId3" Type="http://schemas.openxmlformats.org/officeDocument/2006/relationships/hyperlink" Target="http://img-fotki.yandex.ru/get/6611/119528728.22f2/0_104bb0_ee5c861a_XL" TargetMode="External"/><Relationship Id="rId7" Type="http://schemas.openxmlformats.org/officeDocument/2006/relationships/hyperlink" Target="http://img-fotki.yandex.ru/get/6611/137563163.6b5/0_8b06d_5dd845af_XL" TargetMode="External"/><Relationship Id="rId2" Type="http://schemas.openxmlformats.org/officeDocument/2006/relationships/hyperlink" Target="http://i2.kurjer.info/wp-content/uploads/2012/10/10/devyat-faktov-o-soligorskom-yajce/101012_jai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1.endata.cx/data/games/38505/dfgd41.png" TargetMode="External"/><Relationship Id="rId11" Type="http://schemas.openxmlformats.org/officeDocument/2006/relationships/hyperlink" Target="http://mdou84-kem.ucoz.ru/kartinka/kushajut.png" TargetMode="External"/><Relationship Id="rId5" Type="http://schemas.openxmlformats.org/officeDocument/2006/relationships/hyperlink" Target="http://s55.radikal.ru/i148/1309/36/9a8fb0a4d662.png" TargetMode="External"/><Relationship Id="rId10" Type="http://schemas.openxmlformats.org/officeDocument/2006/relationships/hyperlink" Target="http://dc494.4shared.com/img/tgK0SbBg/s7/13700689538/food__18_.png" TargetMode="External"/><Relationship Id="rId4" Type="http://schemas.openxmlformats.org/officeDocument/2006/relationships/hyperlink" Target="http://img1.liveinternet.ru/images/attach/c/10/108/734/108734397_98728971_00.png" TargetMode="External"/><Relationship Id="rId9" Type="http://schemas.openxmlformats.org/officeDocument/2006/relationships/hyperlink" Target="http://img-fotki.yandex.ru/get/6612/83813999.bff/0_bdcdb_a02e1ac9_X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1"/>
          <p:cNvSpPr>
            <a:spLocks noChangeArrowheads="1"/>
          </p:cNvSpPr>
          <p:nvPr/>
        </p:nvSpPr>
        <p:spPr bwMode="auto">
          <a:xfrm>
            <a:off x="359283" y="188640"/>
            <a:ext cx="8353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4C22"/>
                </a:solidFill>
                <a:latin typeface="+mj-lt"/>
                <a:cs typeface="Arial" charset="0"/>
              </a:rPr>
              <a:t>Государственное </a:t>
            </a:r>
            <a:r>
              <a:rPr lang="ru-RU" sz="1200" b="1" dirty="0">
                <a:solidFill>
                  <a:srgbClr val="004C22"/>
                </a:solidFill>
                <a:latin typeface="+mj-lt"/>
                <a:cs typeface="Arial" charset="0"/>
              </a:rPr>
              <a:t>бюджетное общеобразовательное   учреждение Самарской области </a:t>
            </a:r>
            <a:br>
              <a:rPr lang="ru-RU" sz="1200" b="1" dirty="0">
                <a:solidFill>
                  <a:srgbClr val="004C22"/>
                </a:solidFill>
                <a:latin typeface="+mj-lt"/>
                <a:cs typeface="Arial" charset="0"/>
              </a:rPr>
            </a:br>
            <a:r>
              <a:rPr lang="ru-RU" sz="1200" b="1" dirty="0">
                <a:solidFill>
                  <a:srgbClr val="004C22"/>
                </a:solidFill>
                <a:latin typeface="+mj-lt"/>
                <a:cs typeface="Arial" charset="0"/>
              </a:rPr>
              <a:t> средняя общеобразовательная школа №1 «Образовательный центр» п.г.т. Стройкерамика   муниципального района Волжский Самарской области</a:t>
            </a:r>
            <a:br>
              <a:rPr lang="ru-RU" sz="1200" b="1" dirty="0">
                <a:solidFill>
                  <a:srgbClr val="004C22"/>
                </a:solidFill>
                <a:latin typeface="+mj-lt"/>
                <a:cs typeface="Arial" charset="0"/>
              </a:rPr>
            </a:br>
            <a:r>
              <a:rPr lang="ru-RU" sz="1200" b="1" dirty="0">
                <a:solidFill>
                  <a:srgbClr val="004C22"/>
                </a:solidFill>
                <a:latin typeface="+mj-lt"/>
                <a:cs typeface="Arial" charset="0"/>
              </a:rPr>
              <a:t/>
            </a:r>
            <a:br>
              <a:rPr lang="ru-RU" sz="1200" b="1" dirty="0">
                <a:solidFill>
                  <a:srgbClr val="004C22"/>
                </a:solidFill>
                <a:latin typeface="+mj-lt"/>
                <a:cs typeface="Arial" charset="0"/>
              </a:rPr>
            </a:br>
            <a:r>
              <a:rPr lang="ru-RU" sz="1200" b="1" dirty="0">
                <a:solidFill>
                  <a:srgbClr val="004C22"/>
                </a:solidFill>
                <a:latin typeface="+mj-lt"/>
                <a:cs typeface="Arial" charset="0"/>
              </a:rPr>
              <a:t>структурное подразделение «Детский сад «Солнышко»</a:t>
            </a:r>
            <a:br>
              <a:rPr lang="ru-RU" sz="1200" b="1" dirty="0">
                <a:solidFill>
                  <a:srgbClr val="004C22"/>
                </a:solidFill>
                <a:latin typeface="+mj-lt"/>
                <a:cs typeface="Arial" charset="0"/>
              </a:rPr>
            </a:br>
            <a:endParaRPr lang="ru-RU" sz="1200" b="1" dirty="0">
              <a:solidFill>
                <a:srgbClr val="004C22"/>
              </a:solidFill>
              <a:latin typeface="+mj-lt"/>
              <a:cs typeface="Arial" charset="0"/>
            </a:endParaRPr>
          </a:p>
        </p:txBody>
      </p:sp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262269" y="5877272"/>
            <a:ext cx="83534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4C22"/>
                </a:solidFill>
                <a:latin typeface="+mj-lt"/>
                <a:cs typeface="Arial" charset="0"/>
              </a:rPr>
              <a:t>Инструктор по физической культуре  высшей  квалификационной категории </a:t>
            </a:r>
            <a:br>
              <a:rPr lang="ru-RU" sz="1400" b="1" dirty="0">
                <a:solidFill>
                  <a:srgbClr val="004C22"/>
                </a:solidFill>
                <a:latin typeface="+mj-lt"/>
                <a:cs typeface="Arial" charset="0"/>
              </a:rPr>
            </a:br>
            <a:r>
              <a:rPr lang="ru-RU" sz="2800" b="1" dirty="0">
                <a:solidFill>
                  <a:srgbClr val="004C22"/>
                </a:solidFill>
                <a:latin typeface="+mj-lt"/>
                <a:cs typeface="Arial" charset="0"/>
              </a:rPr>
              <a:t>Косица Наталья </a:t>
            </a:r>
            <a:r>
              <a:rPr lang="ru-RU" sz="2800" b="1" dirty="0" smtClean="0">
                <a:solidFill>
                  <a:srgbClr val="004C22"/>
                </a:solidFill>
                <a:latin typeface="+mj-lt"/>
                <a:cs typeface="Arial" charset="0"/>
              </a:rPr>
              <a:t>Сергеевна</a:t>
            </a:r>
            <a:endParaRPr lang="ru-RU" sz="2800" b="1" dirty="0">
              <a:solidFill>
                <a:srgbClr val="004C22"/>
              </a:solidFill>
              <a:latin typeface="+mj-lt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996" y="2685002"/>
            <a:ext cx="8712968" cy="1754326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/>
                <a:solidFill>
                  <a:schemeClr val="accent3"/>
                </a:solidFill>
                <a:latin typeface="+mj-lt"/>
              </a:rPr>
              <a:t>«</a:t>
            </a:r>
            <a:r>
              <a:rPr lang="ru-RU" sz="5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/>
                </a:solidFill>
                <a:latin typeface="+mj-lt"/>
              </a:rPr>
              <a:t>ГДЕ ЖИВУТ</a:t>
            </a:r>
            <a:r>
              <a:rPr lang="ru-RU" sz="5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/>
                </a:solidFill>
                <a:latin typeface="+mj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/>
                </a:solidFill>
                <a:latin typeface="+mj-lt"/>
              </a:rPr>
              <a:t>ВИТАМИНЫ?»</a:t>
            </a:r>
            <a:endParaRPr lang="ru-RU" sz="54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78401" y="4051583"/>
            <a:ext cx="933225" cy="9294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n w="76200">
                  <a:solidFill>
                    <a:srgbClr val="2B40E7"/>
                  </a:solidFill>
                </a:ln>
                <a:solidFill>
                  <a:srgbClr val="2B40E7"/>
                </a:solidFill>
              </a:rPr>
              <a:t>А</a:t>
            </a:r>
          </a:p>
        </p:txBody>
      </p:sp>
      <p:sp>
        <p:nvSpPr>
          <p:cNvPr id="10" name="Овал 9"/>
          <p:cNvSpPr/>
          <p:nvPr/>
        </p:nvSpPr>
        <p:spPr>
          <a:xfrm>
            <a:off x="2195736" y="4600700"/>
            <a:ext cx="936104" cy="93046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n w="76200">
                  <a:solidFill>
                    <a:srgbClr val="2B40E7"/>
                  </a:solidFill>
                </a:ln>
                <a:solidFill>
                  <a:srgbClr val="2B40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11" name="Овал 10"/>
          <p:cNvSpPr/>
          <p:nvPr/>
        </p:nvSpPr>
        <p:spPr>
          <a:xfrm>
            <a:off x="6054233" y="4637133"/>
            <a:ext cx="873810" cy="857597"/>
          </a:xfrm>
          <a:prstGeom prst="ellipse">
            <a:avLst/>
          </a:prstGeom>
          <a:solidFill>
            <a:srgbClr val="008A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n w="76200">
                  <a:solidFill>
                    <a:srgbClr val="2B40E7"/>
                  </a:solidFill>
                </a:ln>
                <a:solidFill>
                  <a:srgbClr val="2B40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12" name="Овал 11"/>
          <p:cNvSpPr/>
          <p:nvPr/>
        </p:nvSpPr>
        <p:spPr>
          <a:xfrm>
            <a:off x="7164288" y="4019093"/>
            <a:ext cx="892016" cy="84046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n w="76200">
                  <a:solidFill>
                    <a:srgbClr val="2B40E7"/>
                  </a:solidFill>
                </a:ln>
                <a:solidFill>
                  <a:srgbClr val="2B40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6000" dirty="0">
              <a:ln w="76200">
                <a:solidFill>
                  <a:srgbClr val="2B40E7"/>
                </a:solidFill>
              </a:ln>
              <a:solidFill>
                <a:srgbClr val="2B40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2"/>
          <p:cNvSpPr>
            <a:spLocks noChangeArrowheads="1"/>
          </p:cNvSpPr>
          <p:nvPr/>
        </p:nvSpPr>
        <p:spPr bwMode="auto">
          <a:xfrm>
            <a:off x="464858" y="3059868"/>
            <a:ext cx="8353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4C22"/>
                </a:solidFill>
                <a:latin typeface="+mj-lt"/>
                <a:cs typeface="Arial" charset="0"/>
              </a:rPr>
              <a:t>м</a:t>
            </a:r>
            <a:r>
              <a:rPr lang="ru-RU" sz="2400" b="1" dirty="0" smtClean="0">
                <a:solidFill>
                  <a:srgbClr val="004C22"/>
                </a:solidFill>
                <a:latin typeface="+mj-lt"/>
                <a:cs typeface="Arial" charset="0"/>
              </a:rPr>
              <a:t>ультимедийное д</a:t>
            </a:r>
            <a:r>
              <a:rPr lang="ru-RU" sz="2400" b="1" dirty="0" smtClean="0">
                <a:solidFill>
                  <a:srgbClr val="004C22"/>
                </a:solidFill>
                <a:latin typeface="+mj-lt"/>
                <a:cs typeface="Arial" charset="0"/>
              </a:rPr>
              <a:t>идактическое пособие</a:t>
            </a:r>
            <a:endParaRPr lang="ru-RU" sz="2400" b="1" dirty="0">
              <a:solidFill>
                <a:srgbClr val="004C22"/>
              </a:solidFill>
              <a:latin typeface="+mj-lt"/>
              <a:cs typeface="Arial" charset="0"/>
            </a:endParaRPr>
          </a:p>
        </p:txBody>
      </p:sp>
      <p:pic>
        <p:nvPicPr>
          <p:cNvPr id="1038" name="Picture 14" descr="http://mdou84-kem.ucoz.ru/kartinka/kushaju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26" y="3590838"/>
            <a:ext cx="2592288" cy="185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Всё о семечках: ЗА и ПРОТИВ. Обсуждение на LiveInternet - Ро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0500" y="692150"/>
            <a:ext cx="3130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не дорого Масло сливочное и масло арахисовое &quot; ALLDAY - наро…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289300"/>
            <a:ext cx="3859213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3438525"/>
            <a:ext cx="39385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3738" y="2349500"/>
            <a:ext cx="5943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5691188"/>
            <a:ext cx="591978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3800" y="5710238"/>
            <a:ext cx="59372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3683769" y="3140968"/>
            <a:ext cx="1224136" cy="121743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n w="76200">
                  <a:solidFill>
                    <a:srgbClr val="2B40E7"/>
                  </a:solidFill>
                </a:ln>
                <a:solidFill>
                  <a:srgbClr val="2B40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6000" dirty="0">
              <a:ln w="76200">
                <a:solidFill>
                  <a:srgbClr val="2B40E7"/>
                </a:solidFill>
              </a:ln>
              <a:solidFill>
                <a:srgbClr val="2B40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405565" y="6256933"/>
            <a:ext cx="648196" cy="4126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31104" y="2203557"/>
            <a:ext cx="7358105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/>
                </a:solidFill>
                <a:latin typeface="+mn-lt"/>
              </a:rPr>
              <a:t>МОЛОДЦЫ </a:t>
            </a:r>
            <a:r>
              <a:rPr lang="ru-RU" sz="8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/>
                </a:solidFill>
                <a:latin typeface="+mn-lt"/>
              </a:rPr>
              <a:t>!</a:t>
            </a:r>
            <a:endParaRPr lang="ru-RU" sz="8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31640" y="4368537"/>
            <a:ext cx="933225" cy="9294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n w="76200">
                  <a:solidFill>
                    <a:srgbClr val="2B40E7"/>
                  </a:solidFill>
                </a:ln>
                <a:solidFill>
                  <a:srgbClr val="2B40E7"/>
                </a:solidFill>
              </a:rPr>
              <a:t>А</a:t>
            </a:r>
          </a:p>
        </p:txBody>
      </p:sp>
      <p:sp>
        <p:nvSpPr>
          <p:cNvPr id="10" name="Овал 9"/>
          <p:cNvSpPr/>
          <p:nvPr/>
        </p:nvSpPr>
        <p:spPr>
          <a:xfrm>
            <a:off x="2973659" y="5166433"/>
            <a:ext cx="936104" cy="93046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n w="76200">
                  <a:solidFill>
                    <a:srgbClr val="2B40E7"/>
                  </a:solidFill>
                </a:ln>
                <a:solidFill>
                  <a:srgbClr val="2B40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11" name="Овал 10"/>
          <p:cNvSpPr/>
          <p:nvPr/>
        </p:nvSpPr>
        <p:spPr>
          <a:xfrm>
            <a:off x="5076056" y="4443275"/>
            <a:ext cx="873810" cy="857597"/>
          </a:xfrm>
          <a:prstGeom prst="ellipse">
            <a:avLst/>
          </a:prstGeom>
          <a:solidFill>
            <a:srgbClr val="008A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n w="76200">
                  <a:solidFill>
                    <a:srgbClr val="2B40E7"/>
                  </a:solidFill>
                </a:ln>
                <a:solidFill>
                  <a:srgbClr val="2B40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12" name="Овал 11"/>
          <p:cNvSpPr/>
          <p:nvPr/>
        </p:nvSpPr>
        <p:spPr>
          <a:xfrm>
            <a:off x="6962224" y="5142025"/>
            <a:ext cx="892016" cy="84046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n w="76200">
                  <a:solidFill>
                    <a:srgbClr val="2B40E7"/>
                  </a:solidFill>
                </a:ln>
                <a:solidFill>
                  <a:srgbClr val="2B40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6000" dirty="0">
              <a:ln w="76200">
                <a:solidFill>
                  <a:srgbClr val="2B40E7"/>
                </a:solidFill>
              </a:ln>
              <a:solidFill>
                <a:srgbClr val="2B40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2" name="AutoShape 4" descr="&amp;Vcy;&amp;icy;&amp;tcy;&amp;acy;&amp;mcy;&amp;icy;&amp;ncy;&amp;ycy; &amp;Dcy;&amp;lcy;&amp;yacy; &amp;Dcy;&amp;iecy;&amp;tcy;&amp;iecy;&amp;jcy; :: 2014-cata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4583" name="AutoShape 6" descr="&amp;Vcy;&amp;icy;&amp;tcy;&amp;acy;&amp;mcy;&amp;icy;&amp;ncy;&amp;ycy; &amp;Dcy;&amp;lcy;&amp;yacy; &amp;Dcy;&amp;iecy;&amp;tcy;&amp;iecy;&amp;jcy; :: 2014-catalo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4584" name="AutoShape 8" descr="&amp;Vcy;&amp;icy;&amp;tcy;&amp;acy;&amp;mcy;&amp;icy;&amp;ncy;&amp;ycy; &amp;Dcy;&amp;lcy;&amp;yacy; &amp;Dcy;&amp;iecy;&amp;tcy;&amp;iecy;&amp;jcy; :: 2014-catalo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323850" y="765175"/>
            <a:ext cx="835183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58C01"/>
                </a:solidFill>
                <a:latin typeface="+mj-lt"/>
                <a:cs typeface="Times New Roman" pitchFamily="18" charset="0"/>
              </a:rPr>
              <a:t>Список</a:t>
            </a:r>
          </a:p>
          <a:p>
            <a:pPr algn="ctr"/>
            <a:r>
              <a:rPr lang="ru-RU" sz="2800" b="1" dirty="0">
                <a:solidFill>
                  <a:srgbClr val="F58C01"/>
                </a:solidFill>
                <a:latin typeface="+mj-lt"/>
                <a:cs typeface="Times New Roman" pitchFamily="18" charset="0"/>
              </a:rPr>
              <a:t> использованных интернет ресурсов:</a:t>
            </a:r>
          </a:p>
          <a:p>
            <a:pPr algn="ctr"/>
            <a:endParaRPr lang="ru-RU" sz="2800" b="1" dirty="0">
              <a:solidFill>
                <a:srgbClr val="2B40E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u="sng" dirty="0">
                <a:solidFill>
                  <a:srgbClr val="183368"/>
                </a:solidFill>
                <a:latin typeface="Verdana" pitchFamily="34" charset="0"/>
                <a:hlinkClick r:id="rId2"/>
              </a:rPr>
              <a:t>http://i2.kurjer.info/wp-content/uploads/2012/10/10/devyat-faktov-o-soligorskom-yajce/101012_jai.jpg</a:t>
            </a:r>
            <a:endParaRPr lang="ru-RU" sz="1200" u="sng" dirty="0">
              <a:solidFill>
                <a:srgbClr val="183368"/>
              </a:solidFill>
              <a:latin typeface="Verdana" pitchFamily="34" charset="0"/>
            </a:endParaRPr>
          </a:p>
          <a:p>
            <a:r>
              <a:rPr lang="ru-RU" sz="1200" dirty="0">
                <a:solidFill>
                  <a:srgbClr val="183368"/>
                </a:solidFill>
                <a:latin typeface="Verdana" pitchFamily="34" charset="0"/>
              </a:rPr>
              <a:t> </a:t>
            </a:r>
          </a:p>
          <a:p>
            <a:r>
              <a:rPr lang="ru-RU" sz="1200" u="sng" dirty="0">
                <a:solidFill>
                  <a:srgbClr val="183368"/>
                </a:solidFill>
                <a:latin typeface="Verdana" pitchFamily="34" charset="0"/>
                <a:hlinkClick r:id="rId3"/>
              </a:rPr>
              <a:t>http://img-fotki.yandex.ru/get/6611/119528728.22f2/0_104bb0_ee5c861a_XL</a:t>
            </a:r>
            <a:endParaRPr lang="ru-RU" sz="1200" dirty="0">
              <a:solidFill>
                <a:srgbClr val="183368"/>
              </a:solidFill>
              <a:latin typeface="Verdana" pitchFamily="34" charset="0"/>
            </a:endParaRPr>
          </a:p>
          <a:p>
            <a:r>
              <a:rPr lang="ru-RU" sz="1200" dirty="0">
                <a:solidFill>
                  <a:srgbClr val="183368"/>
                </a:solidFill>
                <a:latin typeface="Verdana" pitchFamily="34" charset="0"/>
              </a:rPr>
              <a:t> </a:t>
            </a:r>
          </a:p>
          <a:p>
            <a:r>
              <a:rPr lang="ru-RU" sz="1200" u="sng" dirty="0">
                <a:solidFill>
                  <a:srgbClr val="183368"/>
                </a:solidFill>
                <a:latin typeface="Verdana" pitchFamily="34" charset="0"/>
                <a:hlinkClick r:id="rId4"/>
              </a:rPr>
              <a:t>http://img1.liveinternet.ru/images/attach/c/10/108/734/108734397_98728971_00.png</a:t>
            </a:r>
            <a:endParaRPr lang="ru-RU" sz="1200" dirty="0">
              <a:solidFill>
                <a:srgbClr val="183368"/>
              </a:solidFill>
              <a:latin typeface="Verdana" pitchFamily="34" charset="0"/>
            </a:endParaRPr>
          </a:p>
          <a:p>
            <a:r>
              <a:rPr lang="ru-RU" sz="1200" dirty="0">
                <a:solidFill>
                  <a:srgbClr val="183368"/>
                </a:solidFill>
                <a:latin typeface="Verdana" pitchFamily="34" charset="0"/>
              </a:rPr>
              <a:t> </a:t>
            </a:r>
          </a:p>
          <a:p>
            <a:r>
              <a:rPr lang="ru-RU" sz="1200" u="sng" dirty="0">
                <a:solidFill>
                  <a:srgbClr val="183368"/>
                </a:solidFill>
                <a:latin typeface="Verdana" pitchFamily="34" charset="0"/>
                <a:hlinkClick r:id="rId5"/>
              </a:rPr>
              <a:t>http://s55.radikal.ru/i148/1309/36/9a8fb0a4d662.png</a:t>
            </a:r>
            <a:endParaRPr lang="ru-RU" sz="1200" dirty="0">
              <a:solidFill>
                <a:srgbClr val="183368"/>
              </a:solidFill>
              <a:latin typeface="Verdana" pitchFamily="34" charset="0"/>
            </a:endParaRPr>
          </a:p>
          <a:p>
            <a:r>
              <a:rPr lang="ru-RU" sz="1200" dirty="0">
                <a:solidFill>
                  <a:srgbClr val="183368"/>
                </a:solidFill>
                <a:latin typeface="Verdana" pitchFamily="34" charset="0"/>
              </a:rPr>
              <a:t> </a:t>
            </a:r>
          </a:p>
          <a:p>
            <a:r>
              <a:rPr lang="ru-RU" sz="1200" u="sng" dirty="0">
                <a:solidFill>
                  <a:srgbClr val="183368"/>
                </a:solidFill>
                <a:latin typeface="Verdana" pitchFamily="34" charset="0"/>
                <a:hlinkClick r:id="rId6"/>
              </a:rPr>
              <a:t>http://d1.endata.cx/data/games/38505/dfgd41.png</a:t>
            </a:r>
            <a:endParaRPr lang="ru-RU" sz="1200" dirty="0">
              <a:solidFill>
                <a:srgbClr val="183368"/>
              </a:solidFill>
              <a:latin typeface="Verdana" pitchFamily="34" charset="0"/>
            </a:endParaRPr>
          </a:p>
          <a:p>
            <a:r>
              <a:rPr lang="ru-RU" sz="1200" dirty="0">
                <a:solidFill>
                  <a:srgbClr val="183368"/>
                </a:solidFill>
                <a:latin typeface="Verdana" pitchFamily="34" charset="0"/>
              </a:rPr>
              <a:t> </a:t>
            </a:r>
          </a:p>
          <a:p>
            <a:r>
              <a:rPr lang="ru-RU" sz="1200" u="sng" dirty="0">
                <a:solidFill>
                  <a:srgbClr val="183368"/>
                </a:solidFill>
                <a:latin typeface="Verdana" pitchFamily="34" charset="0"/>
                <a:hlinkClick r:id="rId7"/>
              </a:rPr>
              <a:t>http://img-fotki.yandex.ru/get/6611/137563163.6b5/0_8b06d_5dd845af_XL</a:t>
            </a:r>
            <a:endParaRPr lang="ru-RU" sz="1200" dirty="0">
              <a:solidFill>
                <a:srgbClr val="183368"/>
              </a:solidFill>
              <a:latin typeface="Verdana" pitchFamily="34" charset="0"/>
            </a:endParaRPr>
          </a:p>
          <a:p>
            <a:r>
              <a:rPr lang="ru-RU" sz="1200" dirty="0">
                <a:solidFill>
                  <a:srgbClr val="183368"/>
                </a:solidFill>
                <a:latin typeface="Verdana" pitchFamily="34" charset="0"/>
              </a:rPr>
              <a:t> </a:t>
            </a:r>
          </a:p>
          <a:p>
            <a:r>
              <a:rPr lang="ru-RU" sz="1200" u="sng" dirty="0">
                <a:solidFill>
                  <a:srgbClr val="183368"/>
                </a:solidFill>
                <a:latin typeface="Verdana" pitchFamily="34" charset="0"/>
                <a:hlinkClick r:id="rId8"/>
              </a:rPr>
              <a:t>http://img-fotki.yandex.ru/get/4419/119528728.1133/0_b2a05_fede5368_XL</a:t>
            </a:r>
            <a:endParaRPr lang="ru-RU" sz="1200" dirty="0">
              <a:solidFill>
                <a:srgbClr val="183368"/>
              </a:solidFill>
              <a:latin typeface="Verdana" pitchFamily="34" charset="0"/>
            </a:endParaRPr>
          </a:p>
          <a:p>
            <a:r>
              <a:rPr lang="ru-RU" sz="1200" dirty="0">
                <a:solidFill>
                  <a:srgbClr val="183368"/>
                </a:solidFill>
                <a:latin typeface="Verdana" pitchFamily="34" charset="0"/>
              </a:rPr>
              <a:t> </a:t>
            </a:r>
          </a:p>
          <a:p>
            <a:r>
              <a:rPr lang="ru-RU" sz="1200" u="sng" dirty="0">
                <a:solidFill>
                  <a:srgbClr val="183368"/>
                </a:solidFill>
                <a:latin typeface="Verdana" pitchFamily="34" charset="0"/>
                <a:hlinkClick r:id="rId9"/>
              </a:rPr>
              <a:t>http://img-fotki.yandex.ru/get/6612/83813999.bff/0_bdcdb_a02e1ac9_XL</a:t>
            </a:r>
            <a:endParaRPr lang="ru-RU" sz="1200" dirty="0">
              <a:solidFill>
                <a:srgbClr val="183368"/>
              </a:solidFill>
              <a:latin typeface="Verdana" pitchFamily="34" charset="0"/>
            </a:endParaRPr>
          </a:p>
          <a:p>
            <a:r>
              <a:rPr lang="ru-RU" sz="1200" dirty="0">
                <a:solidFill>
                  <a:srgbClr val="183368"/>
                </a:solidFill>
                <a:latin typeface="Verdana" pitchFamily="34" charset="0"/>
              </a:rPr>
              <a:t> </a:t>
            </a:r>
          </a:p>
          <a:p>
            <a:r>
              <a:rPr lang="ru-RU" sz="1200" u="sng" dirty="0">
                <a:solidFill>
                  <a:srgbClr val="183368"/>
                </a:solidFill>
                <a:latin typeface="Verdana" pitchFamily="34" charset="0"/>
                <a:hlinkClick r:id="rId10"/>
              </a:rPr>
              <a:t>http://dc494.4shared.com/img/tgK0SbBg/s7/13700689538/food__18_.</a:t>
            </a:r>
            <a:r>
              <a:rPr lang="ru-RU" sz="1200" u="sng" dirty="0" smtClean="0">
                <a:solidFill>
                  <a:srgbClr val="183368"/>
                </a:solidFill>
                <a:latin typeface="Verdana" pitchFamily="34" charset="0"/>
                <a:hlinkClick r:id="rId10"/>
              </a:rPr>
              <a:t>png</a:t>
            </a:r>
            <a:endParaRPr lang="ru-RU" sz="1200" u="sng" dirty="0" smtClean="0">
              <a:solidFill>
                <a:srgbClr val="183368"/>
              </a:solidFill>
              <a:latin typeface="Verdana" pitchFamily="34" charset="0"/>
            </a:endParaRPr>
          </a:p>
          <a:p>
            <a:r>
              <a:rPr lang="en-US" sz="1200" dirty="0">
                <a:solidFill>
                  <a:srgbClr val="183368"/>
                </a:solidFill>
                <a:latin typeface="Verdana" pitchFamily="34" charset="0"/>
                <a:hlinkClick r:id="rId11"/>
              </a:rPr>
              <a:t>http://</a:t>
            </a:r>
            <a:r>
              <a:rPr lang="en-US" sz="1200" dirty="0" smtClean="0">
                <a:solidFill>
                  <a:srgbClr val="183368"/>
                </a:solidFill>
                <a:latin typeface="Verdana" pitchFamily="34" charset="0"/>
                <a:hlinkClick r:id="rId11"/>
              </a:rPr>
              <a:t>mdou84-kem.ucoz.ru/kartinka/kushajut.png</a:t>
            </a:r>
            <a:endParaRPr lang="ru-RU" sz="1200" dirty="0" smtClean="0">
              <a:solidFill>
                <a:srgbClr val="183368"/>
              </a:solidFill>
              <a:latin typeface="Verdana" pitchFamily="34" charset="0"/>
            </a:endParaRPr>
          </a:p>
          <a:p>
            <a:endParaRPr lang="ru-RU" sz="1200" dirty="0">
              <a:solidFill>
                <a:srgbClr val="183368"/>
              </a:solidFill>
              <a:latin typeface="Verdana" pitchFamily="34" charset="0"/>
            </a:endParaRPr>
          </a:p>
          <a:p>
            <a:pPr algn="ctr"/>
            <a:r>
              <a:rPr lang="ru-RU" sz="1200" b="1" dirty="0">
                <a:solidFill>
                  <a:srgbClr val="2B40E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rgbClr val="2B40E7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>
              <a:solidFill>
                <a:srgbClr val="2B40E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198184" y="1268760"/>
            <a:ext cx="87137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+mn-lt"/>
                <a:cs typeface="Times New Roman" pitchFamily="18" charset="0"/>
              </a:rPr>
              <a:t>Каждая клетка живого организма содержит белки. Мышцы, кожа, волосы, ногти человека состоят главным образом из белков. Более того, белки - основа жизни, они участвуют в обмене веществ и обеспечивают размножение живых организмов. </a:t>
            </a:r>
          </a:p>
        </p:txBody>
      </p:sp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>
          <a:xfrm>
            <a:off x="179388" y="404813"/>
            <a:ext cx="8785225" cy="92392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/>
                </a:solidFill>
                <a:cs typeface="Arial" pitchFamily="34" charset="0"/>
              </a:rPr>
              <a:t>БЕЛКИ</a:t>
            </a:r>
          </a:p>
        </p:txBody>
      </p:sp>
      <p:pic>
        <p:nvPicPr>
          <p:cNvPr id="2052" name="Picture 4" descr="Eggs Яйца, глазунья и скорлупа &quot; PixelBrush - Портал о дизай…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50" y="3136900"/>
            <a:ext cx="2268538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Мясо на прозрачном фоне &quot; ALLDAY - народный сайт о дизайне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3203575"/>
            <a:ext cx="25019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Линь - Форум Рыболовов Чувашии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4879975"/>
            <a:ext cx="3271838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Вкусность. - Babyblog.ru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2782888"/>
            <a:ext cx="285432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Фотоклипарт - Сыр PNG :: dark-os.com :: Крупнейший софт трекер Рунета, у нас найдется все или почти все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0329" y="4653136"/>
            <a:ext cx="3503613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405565" y="6254924"/>
            <a:ext cx="648196" cy="4126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57163" y="457200"/>
            <a:ext cx="8785225" cy="92392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/>
                </a:solidFill>
                <a:cs typeface="Times New Roman" pitchFamily="18" charset="0"/>
              </a:rPr>
              <a:t>УГЛЕВОДЫ</a:t>
            </a:r>
          </a:p>
        </p:txBody>
      </p:sp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107950" y="1290084"/>
            <a:ext cx="87852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+mj-lt"/>
                <a:cs typeface="Times New Roman" pitchFamily="18" charset="0"/>
              </a:rPr>
              <a:t>Углеводы - один из основных источников энергии для организма. Углеводы содержатся почти во всех продуктах.  Представлены в продуктах питания, главным образом, в виде сахаров и крахмала. В организме превращаются в глюкозу, которую клетки используют для питания. </a:t>
            </a:r>
          </a:p>
        </p:txBody>
      </p:sp>
      <p:pic>
        <p:nvPicPr>
          <p:cNvPr id="3074" name="Picture 2" descr="клипарт .png @ EX.U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3205163"/>
            <a:ext cx="1262062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Tropical fruit - banana 2 Тропический фрукт - банан 2 &quot; ALLDAY - народный сайт о дизайне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3205163"/>
            <a:ext cx="1944687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Vegetable - potatoes Овощи - картофель и картошка &quot; PixelBru…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4438" y="2924175"/>
            <a:ext cx="2513012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Bread, rolls, muffins, toast Хлеб, булки, булочки, гренки &quot; PixelBrush - Портал о дизайне. Скачать фото, картинки, обои, рисунки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3938" y="4700588"/>
            <a:ext cx="2611437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Томаты, помидоры Картинки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8588" y="4700588"/>
            <a:ext cx="235426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405565" y="6256933"/>
            <a:ext cx="648196" cy="4126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8856662" cy="925513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/>
                </a:solidFill>
                <a:cs typeface="Times New Roman" pitchFamily="18" charset="0"/>
              </a:rPr>
              <a:t>ЖИРЫ</a:t>
            </a:r>
          </a:p>
        </p:txBody>
      </p:sp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179388" y="1268413"/>
            <a:ext cx="87979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+mj-lt"/>
                <a:cs typeface="Times New Roman" pitchFamily="18" charset="0"/>
              </a:rPr>
              <a:t>Жир прибавляет нам энергии. Кроме того, жир защищает органы и кости от ударов. Если у нас не было бы жира в организме, мы бы не смогли двигаться. Жир необходим для эффективной транспортировки питательных веществ в организме.</a:t>
            </a:r>
          </a:p>
        </p:txBody>
      </p:sp>
      <p:pic>
        <p:nvPicPr>
          <p:cNvPr id="2056" name="Picture 8" descr="Ах, мороженое! , кулинарный портал &quot;Едим дома!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2592388"/>
            <a:ext cx="15113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Мороженое, пирожные, сладкие шоколадные торты и кексы, кремовые розочки - клипарт на прозрачном фоне &quot; Выпускные фотокниги, детс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4716463"/>
            <a:ext cx="1728788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Клип Арт: СЫР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54"/>
          <a:stretch>
            <a:fillRect/>
          </a:stretch>
        </p:blipFill>
        <p:spPr bwMode="auto">
          <a:xfrm>
            <a:off x="4427538" y="4189413"/>
            <a:ext cx="28448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&amp;Ocy;&amp;rcy;&amp;iecy;&amp;khcy;&amp;i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838450"/>
            <a:ext cx="4032250" cy="1601788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405565" y="6256933"/>
            <a:ext cx="648196" cy="4126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107950" y="260350"/>
            <a:ext cx="8856663" cy="966788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/>
                </a:solidFill>
                <a:cs typeface="Times New Roman" pitchFamily="18" charset="0"/>
              </a:rPr>
              <a:t>ВИТАМИНЫ</a:t>
            </a:r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1196975"/>
            <a:ext cx="8785225" cy="86042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rgbClr val="404040"/>
                </a:solidFill>
                <a:latin typeface="+mj-lt"/>
                <a:cs typeface="Times New Roman" pitchFamily="18" charset="0"/>
              </a:rPr>
              <a:t>Витамины – вещества, необходимые для здоровья. Витамины с едой попадают в кровь и укрепляют наши мышцы и кости. </a:t>
            </a:r>
          </a:p>
        </p:txBody>
      </p:sp>
      <p:sp>
        <p:nvSpPr>
          <p:cNvPr id="5" name="Овал 4"/>
          <p:cNvSpPr/>
          <p:nvPr/>
        </p:nvSpPr>
        <p:spPr>
          <a:xfrm>
            <a:off x="827584" y="2424586"/>
            <a:ext cx="1224136" cy="121743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n w="76200">
                  <a:solidFill>
                    <a:srgbClr val="2B40E7"/>
                  </a:solidFill>
                </a:ln>
                <a:solidFill>
                  <a:srgbClr val="2B40E7"/>
                </a:solidFill>
              </a:rPr>
              <a:t>А</a:t>
            </a:r>
          </a:p>
        </p:txBody>
      </p:sp>
      <p:sp>
        <p:nvSpPr>
          <p:cNvPr id="10" name="Овал 9"/>
          <p:cNvSpPr/>
          <p:nvPr/>
        </p:nvSpPr>
        <p:spPr>
          <a:xfrm>
            <a:off x="2699792" y="4221088"/>
            <a:ext cx="1224136" cy="121743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n w="76200">
                  <a:solidFill>
                    <a:srgbClr val="2B40E7"/>
                  </a:solidFill>
                </a:ln>
                <a:solidFill>
                  <a:srgbClr val="2B40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12" name="Овал 11"/>
          <p:cNvSpPr/>
          <p:nvPr/>
        </p:nvSpPr>
        <p:spPr>
          <a:xfrm>
            <a:off x="6288011" y="4070372"/>
            <a:ext cx="1224136" cy="121743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n w="76200">
                  <a:solidFill>
                    <a:srgbClr val="2B40E7"/>
                  </a:solidFill>
                </a:ln>
                <a:solidFill>
                  <a:srgbClr val="2B40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6000" dirty="0">
              <a:ln w="76200">
                <a:solidFill>
                  <a:srgbClr val="2B40E7"/>
                </a:solidFill>
              </a:ln>
              <a:solidFill>
                <a:srgbClr val="2B40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427984" y="2425286"/>
            <a:ext cx="1224136" cy="121743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n w="76200">
                  <a:solidFill>
                    <a:srgbClr val="2B40E7"/>
                  </a:solidFill>
                </a:ln>
                <a:solidFill>
                  <a:srgbClr val="2B40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405565" y="6256933"/>
            <a:ext cx="648196" cy="4126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2"/>
          <p:cNvSpPr>
            <a:spLocks noChangeArrowheads="1"/>
          </p:cNvSpPr>
          <p:nvPr/>
        </p:nvSpPr>
        <p:spPr bwMode="auto">
          <a:xfrm>
            <a:off x="323850" y="1268760"/>
            <a:ext cx="86407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+mj-lt"/>
                <a:cs typeface="Times New Roman" pitchFamily="18" charset="0"/>
              </a:rPr>
              <a:t>Минеральные вещества относятся к необходимым компонентам питания человека, так как обеспечивают развитие и нормальное функционирование организма. </a:t>
            </a:r>
          </a:p>
        </p:txBody>
      </p:sp>
      <p:sp>
        <p:nvSpPr>
          <p:cNvPr id="19458" name="Заголовок 3"/>
          <p:cNvSpPr>
            <a:spLocks noGrp="1"/>
          </p:cNvSpPr>
          <p:nvPr>
            <p:ph type="title"/>
          </p:nvPr>
        </p:nvSpPr>
        <p:spPr>
          <a:xfrm>
            <a:off x="107950" y="332656"/>
            <a:ext cx="9036050" cy="954088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/>
                </a:solidFill>
                <a:cs typeface="Times New Roman" pitchFamily="18" charset="0"/>
              </a:rPr>
              <a:t>МИНЕРАЛЬНЫЕ ВЕЩЕСТВА</a:t>
            </a:r>
          </a:p>
        </p:txBody>
      </p:sp>
      <p:pic>
        <p:nvPicPr>
          <p:cNvPr id="1028" name="Picture 4" descr="тык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325" y="4437063"/>
            <a:ext cx="49403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Обои Фрукты Виноград Еда Фото 30650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3143250"/>
            <a:ext cx="2039938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не дорого Фотосток: Крабы (морские и океанические) &quot; ALLDAY - народный сайт о дизайне вкусно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859338"/>
            <a:ext cx="187325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Vegetable - tomatoes - love apple 3 Овощи - помидоры 3 &quot; PixelBrush - Портал о дизайне. Скачать фото, картинки, обои, рисунки, и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055813"/>
            <a:ext cx="320992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 descr="http://s020.radikal.ru/i711/1309/b8/4c5eafe14c4c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73729">
            <a:off x="6427788" y="3363913"/>
            <a:ext cx="20320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405565" y="6256933"/>
            <a:ext cx="648196" cy="4126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3336925"/>
            <a:ext cx="57785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3779912" y="2654854"/>
            <a:ext cx="1224136" cy="121743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n w="76200">
                  <a:solidFill>
                    <a:srgbClr val="2B40E7"/>
                  </a:solidFill>
                </a:ln>
                <a:solidFill>
                  <a:srgbClr val="2B40E7"/>
                </a:solidFill>
              </a:rPr>
              <a:t>А</a:t>
            </a:r>
          </a:p>
        </p:txBody>
      </p:sp>
      <p:pic>
        <p:nvPicPr>
          <p:cNvPr id="4098" name="Picture 2" descr="Eggs Яйца, глазунья и скорлупа &quot; PixelBrush - Портал о дизайне. Скачать фото, картинки, обои, рисунки, иконки, клипарты, векторн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762000"/>
            <a:ext cx="244792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В Украине стало меньше хлеба из-за нехватки качественной муки Новости Луганска и Украины ПАРАЛЛЕЛЬ МЕДИА НОВИНИ БЕЗ УПЕРЕДЖЕН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180975"/>
            <a:ext cx="379095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2189163"/>
            <a:ext cx="5943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2187575"/>
            <a:ext cx="592137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6005513"/>
            <a:ext cx="593883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405565" y="6256933"/>
            <a:ext cx="648196" cy="4126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462463"/>
            <a:ext cx="378460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8575" y="0"/>
            <a:ext cx="6345238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Мороженое и пирожные, конфеты и печенье, тортики, десерт - клипарт в формате PNG на прозрачном фоне &quot; Alldaydesing.net - Искусст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1775" y="3911600"/>
            <a:ext cx="37338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5513" y="1960563"/>
            <a:ext cx="5943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3754438"/>
            <a:ext cx="59197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83575" y="3644900"/>
            <a:ext cx="59372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3779912" y="2894313"/>
            <a:ext cx="1224136" cy="121743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n w="76200">
                  <a:solidFill>
                    <a:srgbClr val="2B40E7"/>
                  </a:solidFill>
                </a:ln>
                <a:solidFill>
                  <a:srgbClr val="2B40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405565" y="6256933"/>
            <a:ext cx="648196" cy="4126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Апельсин. PNG изобраение с прозрачным фоном 19 - Государственный склад клипарта Фотошопи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3276" y="2911049"/>
            <a:ext cx="4136668" cy="332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Обои Еда Колбасные изделия, обои для рабочего стола, фотографии еда, колбасные, изделия, колбаса, ломтики, сардельки Обои для р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2106" y="371663"/>
            <a:ext cx="4030094" cy="253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Клипарт &quot;Клубника&quot;. - КлипАрты - Всё для вашего дизайна - Вернисаж Анны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025" y="3689350"/>
            <a:ext cx="2941638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08238" y="1989138"/>
            <a:ext cx="5943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6700" y="5584825"/>
            <a:ext cx="591978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1863" y="5805488"/>
            <a:ext cx="59372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3544181" y="2922290"/>
            <a:ext cx="1224136" cy="121743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n w="76200">
                  <a:solidFill>
                    <a:srgbClr val="2B40E7"/>
                  </a:solidFill>
                </a:ln>
                <a:solidFill>
                  <a:srgbClr val="2B40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405565" y="6256933"/>
            <a:ext cx="648196" cy="4126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1613</TotalTime>
  <Words>218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Презентация PowerPoint</vt:lpstr>
      <vt:lpstr>БЕЛКИ</vt:lpstr>
      <vt:lpstr>УГЛЕВОДЫ</vt:lpstr>
      <vt:lpstr>ЖИРЫ</vt:lpstr>
      <vt:lpstr>ВИТАМИНЫ</vt:lpstr>
      <vt:lpstr>МИНЕРАЛЬНЫЕ ВЕЩЕСТВА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</dc:creator>
  <cp:lastModifiedBy>Наталья</cp:lastModifiedBy>
  <cp:revision>148</cp:revision>
  <dcterms:created xsi:type="dcterms:W3CDTF">2013-01-05T15:09:34Z</dcterms:created>
  <dcterms:modified xsi:type="dcterms:W3CDTF">2017-11-22T09:33:18Z</dcterms:modified>
</cp:coreProperties>
</file>