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1" r:id="rId4"/>
    <p:sldId id="282" r:id="rId5"/>
    <p:sldId id="286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FCED5"/>
    <a:srgbClr val="AC54AE"/>
    <a:srgbClr val="41BF59"/>
    <a:srgbClr val="FAFA06"/>
    <a:srgbClr val="B3E9FF"/>
    <a:srgbClr val="66FFFF"/>
    <a:srgbClr val="4AA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94638" autoAdjust="0"/>
  </p:normalViewPr>
  <p:slideViewPr>
    <p:cSldViewPr>
      <p:cViewPr>
        <p:scale>
          <a:sx n="66" d="100"/>
          <a:sy n="66" d="100"/>
        </p:scale>
        <p:origin x="-1968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D8DF7E-2588-4C61-BA38-739BF3752F6F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08C60D-D536-4AAD-AF99-88AF7DA0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99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567D78-B74F-4493-A5AD-C859B9458C9A}" type="datetimeFigureOut">
              <a:rPr lang="ru-RU"/>
              <a:pPr>
                <a:defRPr/>
              </a:pPr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B55A8B-79AF-4B25-9AFA-3DD31CA27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42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AECB8-FB23-41B5-B99E-BCF08D79354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B3B8-AC10-40C5-9C4A-AC60D9DEBE16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F34B-7508-4C64-B825-1F57B82B1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8314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3F10-4232-4C0C-8F61-9D8457F55762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853B-88BE-4DCC-A617-15F0B0B4C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2693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C339-646D-4AF1-9329-81AB1CEC9C9B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766E-CBE2-4ACF-8012-ED49FB1F6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279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AE52-9889-4B62-A334-AC194EDBD9A6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BD802-4880-4C48-9BBF-412AABE9E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208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0952-01B9-4DC8-9B8E-E4350B441B9C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93E5-16D7-4556-B569-91FBE437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19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5A1-9221-42EE-B556-30BA47CB3DBD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73CA-9535-458D-BD1E-01EFBC338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47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7FDC-500B-4488-88CC-9A69B5962231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1DAC5-A3C8-4789-B0F4-92F7FF8E6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232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49A8-E83B-4398-90DB-F55F9A05362F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9AD6-30BE-4A7E-8FC0-8402AA8DE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341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85FE-F701-420C-94F8-0957BB0F315E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6EE1-8EAD-42EE-9597-4AD48D8A7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245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FD754-3608-407E-8090-8A3CE19EFDD8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F425-26B2-42DC-97D0-8185704DC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5313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C3751-1225-42B8-986F-6838484705DA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4673-00A1-488D-BB70-8BAA281E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4358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29552-548E-4A76-A1A9-8E7CDAB7619E}" type="datetimeFigureOut">
              <a:rPr lang="en-US"/>
              <a:pPr>
                <a:defRPr/>
              </a:pPr>
              <a:t>2/26/2020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673300-7487-4DE7-8F26-8D5EFABD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1" name="Text Box 11"/>
              <p:cNvSpPr txBox="1">
                <a:spLocks noChangeArrowheads="1"/>
              </p:cNvSpPr>
              <p:nvPr/>
            </p:nvSpPr>
            <p:spPr bwMode="auto">
              <a:xfrm rot="-164308">
                <a:off x="-30163" y="42227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smtClean="0"/>
              </a:p>
            </p:txBody>
          </p:sp>
        </p:grpSp>
        <p:grpSp>
          <p:nvGrpSpPr>
            <p:cNvPr id="1035" name="Полилиния 12"/>
            <p:cNvGrpSpPr>
              <a:grpSpLocks/>
            </p:cNvGrpSpPr>
            <p:nvPr/>
          </p:nvGrpSpPr>
          <p:grpSpPr bwMode="auto">
            <a:xfrm>
              <a:off x="-6091" y="61755"/>
              <a:ext cx="9156227" cy="910441"/>
              <a:chOff x="-6096" y="48768"/>
              <a:chExt cx="9156192" cy="908304"/>
            </a:xfrm>
          </p:grpSpPr>
          <p:pic>
            <p:nvPicPr>
              <p:cNvPr id="1036" name="Полилиния 12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9" name="Text Box 14"/>
              <p:cNvSpPr txBox="1">
                <a:spLocks noChangeArrowheads="1"/>
              </p:cNvSpPr>
              <p:nvPr/>
            </p:nvSpPr>
            <p:spPr bwMode="auto">
              <a:xfrm rot="-164308">
                <a:off x="-22225" y="496888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smtClean="0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7" r:id="rId9"/>
    <p:sldLayoutId id="2147484245" r:id="rId10"/>
    <p:sldLayoutId id="2147484246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Заголовок 6" hidden="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6350" y="665163"/>
            <a:ext cx="5095875" cy="1157287"/>
          </a:xfrm>
        </p:spPr>
      </p:pic>
      <p:sp>
        <p:nvSpPr>
          <p:cNvPr id="3075" name="Подзаголовок 2" hidden="1"/>
          <p:cNvSpPr>
            <a:spLocks noGrp="1"/>
          </p:cNvSpPr>
          <p:nvPr>
            <p:ph type="subTitle" idx="1"/>
          </p:nvPr>
        </p:nvSpPr>
        <p:spPr>
          <a:xfrm>
            <a:off x="7239000" y="5257800"/>
            <a:ext cx="1230313" cy="16002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228600" y="609600"/>
            <a:ext cx="87630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  <a:t>государственное бюджетное общеобразовательное   учреждение Самарской области </a:t>
            </a:r>
            <a:b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</a:br>
            <a: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  <a:t> средняя общеобразовательная школа №1 «Образовательный центр»                                </a:t>
            </a:r>
            <a:r>
              <a:rPr lang="ru-RU" sz="1400" b="1" dirty="0" smtClean="0">
                <a:solidFill>
                  <a:srgbClr val="4AACE8"/>
                </a:solidFill>
                <a:latin typeface="Bookman Old Style" pitchFamily="18" charset="0"/>
              </a:rPr>
              <a:t>имени 21 армии вооруженных сил СССР п.г.т</a:t>
            </a:r>
            <a: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  <a:t>. Стройкерамика  </a:t>
            </a:r>
            <a:endParaRPr lang="ru-RU" sz="1400" b="1" dirty="0" smtClean="0">
              <a:solidFill>
                <a:srgbClr val="4AACE8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4AACE8"/>
                </a:solidFill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  <a:t>муниципального района Волжский Самарской области</a:t>
            </a:r>
            <a:b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</a:br>
            <a:endParaRPr lang="ru-RU" sz="800" b="1" dirty="0">
              <a:solidFill>
                <a:srgbClr val="4AACE8"/>
              </a:solidFill>
              <a:latin typeface="Bookman Old Style" pitchFamily="18" charset="0"/>
            </a:endParaRPr>
          </a:p>
          <a:p>
            <a:pPr algn="ctr"/>
            <a:r>
              <a:rPr lang="ru-RU" sz="1400" b="1" dirty="0">
                <a:solidFill>
                  <a:srgbClr val="4AACE8"/>
                </a:solidFill>
                <a:latin typeface="Bookman Old Style" pitchFamily="18" charset="0"/>
              </a:rPr>
              <a:t>структурное подразделение «Детский сад «Солнышко»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685800" y="5943600"/>
            <a:ext cx="769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Bookman Old Style" pitchFamily="18" charset="0"/>
              </a:rPr>
              <a:t>Косица Наталья Сергеевна                    </a:t>
            </a:r>
          </a:p>
          <a:p>
            <a:pPr algn="ctr" eaLnBrk="1" hangingPunct="1"/>
            <a:r>
              <a:rPr lang="ru-RU" sz="2000" b="1" dirty="0" smtClean="0">
                <a:latin typeface="Bookman Old Style" pitchFamily="18" charset="0"/>
              </a:rPr>
              <a:t>инструктор </a:t>
            </a:r>
            <a:r>
              <a:rPr lang="ru-RU" sz="2000" b="1" dirty="0">
                <a:latin typeface="Bookman Old Style" pitchFamily="18" charset="0"/>
              </a:rPr>
              <a:t>по </a:t>
            </a:r>
            <a:r>
              <a:rPr lang="ru-RU" sz="2000" b="1" dirty="0" smtClean="0">
                <a:latin typeface="Bookman Old Style" pitchFamily="18" charset="0"/>
              </a:rPr>
              <a:t>физической культуре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628" y="2438400"/>
            <a:ext cx="8763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Нестандартное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физкультурное </a:t>
            </a:r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оборудование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1371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Основные виды движений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2291" name="Picture 2" descr="E:\Нестандартное\Нестандартное оборудование\20161026_101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4" r="12746" b="-179"/>
          <a:stretch>
            <a:fillRect/>
          </a:stretch>
        </p:blipFill>
        <p:spPr bwMode="auto">
          <a:xfrm>
            <a:off x="195263" y="3273425"/>
            <a:ext cx="432117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E:\Нестандартное\Нестандартное оборудование\20161026_102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"/>
          <a:stretch>
            <a:fillRect/>
          </a:stretch>
        </p:blipFill>
        <p:spPr bwMode="auto">
          <a:xfrm>
            <a:off x="4687888" y="2286000"/>
            <a:ext cx="42672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14478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Дыхательные тренажеры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3315" name="Picture 5" descr="E:\Нестандартное\Нестандартное оборудование\20161020_104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4"/>
          <a:stretch>
            <a:fillRect/>
          </a:stretch>
        </p:blipFill>
        <p:spPr bwMode="auto">
          <a:xfrm>
            <a:off x="146050" y="2849563"/>
            <a:ext cx="44021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E:\Нестандартное\Нестандартное оборудование\20161020_102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7"/>
          <a:stretch>
            <a:fillRect/>
          </a:stretch>
        </p:blipFill>
        <p:spPr bwMode="auto">
          <a:xfrm>
            <a:off x="4826000" y="2827338"/>
            <a:ext cx="41576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587343" cy="762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Массаж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4339" name="Picture 2" descr="E:\Нестандартное\Нестандартное оборудование\20161018_162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t="3828" r="179" b="3842"/>
          <a:stretch>
            <a:fillRect/>
          </a:stretch>
        </p:blipFill>
        <p:spPr bwMode="auto">
          <a:xfrm>
            <a:off x="225425" y="2974975"/>
            <a:ext cx="43100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E:\Нестандартное\Нестандартное оборудование\20161018_161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/>
          <a:stretch>
            <a:fillRect/>
          </a:stretch>
        </p:blipFill>
        <p:spPr bwMode="auto">
          <a:xfrm>
            <a:off x="4724400" y="2974975"/>
            <a:ext cx="4151313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85800"/>
            <a:ext cx="7772400" cy="914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Массаж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5363" name="Picture 2" descr="E:\Нестандартное\Нестандартное оборудование\20161026_101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23424" r="3969" b="9093"/>
          <a:stretch>
            <a:fillRect/>
          </a:stretch>
        </p:blipFill>
        <p:spPr bwMode="auto">
          <a:xfrm>
            <a:off x="4648200" y="2147888"/>
            <a:ext cx="4319588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E:\Нестандартное\Нестандартное оборудование\20161026_102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t="28400" r="4588" b="-3"/>
          <a:stretch>
            <a:fillRect/>
          </a:stretch>
        </p:blipFill>
        <p:spPr bwMode="auto">
          <a:xfrm>
            <a:off x="152400" y="3200400"/>
            <a:ext cx="4319588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77200" cy="1524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Самостоятельная двигательная активность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6387" name="Picture 3" descr="E:\Нестандартное\Нестандартное оборудование\20161020_103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0513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E:\Нестандартное\Нестандартное оборудование\20161018_162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124200"/>
            <a:ext cx="40322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1676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  <a:effectLst/>
              </a:rPr>
              <a:t>Самостоятельная двигательная активность</a:t>
            </a:r>
            <a:endParaRPr lang="ru-RU" sz="4800">
              <a:solidFill>
                <a:srgbClr val="002060"/>
              </a:solidFill>
              <a:effectLst/>
            </a:endParaRPr>
          </a:p>
        </p:txBody>
      </p:sp>
      <p:pic>
        <p:nvPicPr>
          <p:cNvPr id="17411" name="Picture 2" descr="E:\Нестандартное\Нестандартное оборудование\20161020_103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319588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E:\Нестандартное\Нестандартное оборудование\20161020_103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4319588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600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just">
              <a:defRPr/>
            </a:pPr>
            <a:r>
              <a:rPr lang="ru-RU" sz="200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Практика </a:t>
            </a:r>
            <a:r>
              <a:rPr lang="ru-RU" sz="200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показала, что занятия с использованием нестандартного оборудования больше нравится детям. Оно яркое, образное, малогабаритное, универсальное, легко трансформируется и способствует созданию благоприятного эмоционального настроя.</a:t>
            </a:r>
            <a:endParaRPr lang="ru-RU" sz="2000">
              <a:solidFill>
                <a:srgbClr val="002060"/>
              </a:solidFill>
            </a:endParaRPr>
          </a:p>
        </p:txBody>
      </p:sp>
      <p:pic>
        <p:nvPicPr>
          <p:cNvPr id="18435" name="Picture 2" descr="E:\Нестандартное\Нестандартное оборудование\20161026_101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"/>
          <a:stretch>
            <a:fillRect/>
          </a:stretch>
        </p:blipFill>
        <p:spPr bwMode="auto">
          <a:xfrm>
            <a:off x="1422400" y="2286000"/>
            <a:ext cx="63007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53400" cy="1295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just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нестандартного оборудования позволяет более быстро и качественно формировать двигательные умения и навыки, способствует повышению интереса к занятиям спортом</a:t>
            </a:r>
            <a:r>
              <a:rPr lang="ru-RU" sz="200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sz="200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>
              <a:solidFill>
                <a:srgbClr val="002060"/>
              </a:solidFill>
            </a:endParaRPr>
          </a:p>
        </p:txBody>
      </p:sp>
      <p:pic>
        <p:nvPicPr>
          <p:cNvPr id="19459" name="Picture 2" descr="E:\Нестандартное\Нестандартное оборудование\20161026_102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3"/>
          <a:stretch>
            <a:fillRect/>
          </a:stretch>
        </p:blipFill>
        <p:spPr bwMode="auto">
          <a:xfrm>
            <a:off x="1430338" y="2133600"/>
            <a:ext cx="61102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685800" y="685800"/>
            <a:ext cx="7696200" cy="5105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rgbClr val="002060"/>
                </a:solidFill>
                <a:latin typeface="Bookman Old Style" pitchFamily="18" charset="0"/>
              </a:rPr>
              <a:t>Цели применения нестандартного оборудования</a:t>
            </a:r>
          </a:p>
          <a:p>
            <a:pPr algn="just">
              <a:defRPr/>
            </a:pPr>
            <a:endParaRPr lang="ru-RU" sz="2000" b="1" u="sng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Пополнение и разнообразие предметно – развивающей среды. 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Повышение интереса детей к занятиям физкультурой.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Создание условий для наиболее полного самовыражения ребёнка в двигательной деятельности.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86100" y="2460625"/>
            <a:ext cx="28956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734050" y="3513138"/>
            <a:ext cx="571500" cy="5048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734050" y="2438400"/>
            <a:ext cx="647700" cy="304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91050" y="3832225"/>
            <a:ext cx="0" cy="8445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4486275" y="1946275"/>
            <a:ext cx="9525" cy="5143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800350" y="2400300"/>
            <a:ext cx="49530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738438" y="3497263"/>
            <a:ext cx="519112" cy="48736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3195637" y="2705100"/>
            <a:ext cx="2724151" cy="845344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700" smtClean="0">
                <a:solidFill>
                  <a:srgbClr val="002060"/>
                </a:solidFill>
                <a:effectLst/>
                <a:latin typeface="+mn-lt"/>
              </a:rPr>
              <a:t>нестандартное оборудование</a:t>
            </a:r>
            <a:endParaRPr lang="ru-RU" sz="270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41325" y="1676400"/>
            <a:ext cx="2360613" cy="14478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635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массаж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381750" y="1600200"/>
            <a:ext cx="2286000" cy="14478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635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ОРУ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048375" y="3741738"/>
            <a:ext cx="2752725" cy="1362075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635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основные виды движений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78138" y="4676775"/>
            <a:ext cx="3503612" cy="1516063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635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самостоятельная двигательная активность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42900" y="3741738"/>
            <a:ext cx="2857500" cy="13843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635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дыхательные тренажеры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3267075" y="650875"/>
            <a:ext cx="2495550" cy="1295400"/>
          </a:xfrm>
          <a:prstGeom prst="ellipse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n w="635">
                  <a:noFill/>
                </a:ln>
                <a:solidFill>
                  <a:srgbClr val="002060"/>
                </a:solidFill>
                <a:ea typeface="+mj-ea"/>
                <a:cs typeface="+mj-cs"/>
              </a:rPr>
              <a:t>мелкая моторика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914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Мелкая моторика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6147" name="Picture 2" descr="E:\Нестандартное\Нестандартное оборудование\20161018_161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6" r="-2"/>
          <a:stretch>
            <a:fillRect/>
          </a:stretch>
        </p:blipFill>
        <p:spPr bwMode="auto">
          <a:xfrm>
            <a:off x="0" y="2590800"/>
            <a:ext cx="43195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:\Нестандартное\Нестандартное оборудование\20161020_105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641600"/>
            <a:ext cx="42592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33400"/>
            <a:ext cx="77724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Мелкая моторика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7171" name="Picture 2" descr="E:\Нестандартное\Нестандартное оборудование\IMG_0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" r="1053"/>
          <a:stretch>
            <a:fillRect/>
          </a:stretch>
        </p:blipFill>
        <p:spPr bwMode="auto">
          <a:xfrm>
            <a:off x="152400" y="2543175"/>
            <a:ext cx="4343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E:\Нестандартное\Нестандартное оборудование\20161020_104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 r="906" b="4053"/>
          <a:stretch>
            <a:fillRect/>
          </a:stretch>
        </p:blipFill>
        <p:spPr bwMode="auto">
          <a:xfrm>
            <a:off x="4662488" y="2554288"/>
            <a:ext cx="4267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09600"/>
            <a:ext cx="7772400" cy="990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ОРУ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8195" name="Picture 2" descr="E:\Нестандартное\Нестандартное оборудование\20161026_094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0811" r="1849" b="10834"/>
          <a:stretch>
            <a:fillRect/>
          </a:stretch>
        </p:blipFill>
        <p:spPr bwMode="auto">
          <a:xfrm>
            <a:off x="4659313" y="1752600"/>
            <a:ext cx="43195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E:\Нестандартное\Нестандартное оборудование\20161026_100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6" b="13155"/>
          <a:stretch>
            <a:fillRect/>
          </a:stretch>
        </p:blipFill>
        <p:spPr bwMode="auto">
          <a:xfrm>
            <a:off x="152400" y="3221038"/>
            <a:ext cx="4351338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85800"/>
            <a:ext cx="7772400" cy="9906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ОРУ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9219" name="Picture 2" descr="E:\Нестандартное\Нестандартное оборудование\20161026_100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7445" b="9306"/>
          <a:stretch>
            <a:fillRect/>
          </a:stretch>
        </p:blipFill>
        <p:spPr bwMode="auto">
          <a:xfrm>
            <a:off x="152400" y="3217863"/>
            <a:ext cx="43195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 descr="E:\Нестандартное\Нестандартное оборудование\20161026_100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" r="5254" b="13588"/>
          <a:stretch>
            <a:fillRect/>
          </a:stretch>
        </p:blipFill>
        <p:spPr bwMode="auto">
          <a:xfrm>
            <a:off x="4648200" y="1981200"/>
            <a:ext cx="4319588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2000"/>
            <a:ext cx="7772400" cy="914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ОРУ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0243" name="Picture 2" descr="E:\Нестандартное\Нестандартное оборудование\20161020_102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2602" r="4179"/>
          <a:stretch>
            <a:fillRect/>
          </a:stretch>
        </p:blipFill>
        <p:spPr bwMode="auto">
          <a:xfrm>
            <a:off x="152400" y="2819400"/>
            <a:ext cx="42672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E:\Нестандартное\Нестандартное оборудование\IMG_08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11935" r="28658" b="23579"/>
          <a:stretch>
            <a:fillRect/>
          </a:stretch>
        </p:blipFill>
        <p:spPr bwMode="auto">
          <a:xfrm>
            <a:off x="4572000" y="2819400"/>
            <a:ext cx="43434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676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800" smtClean="0">
                <a:solidFill>
                  <a:srgbClr val="002060"/>
                </a:solidFill>
              </a:rPr>
              <a:t>Основные виды движений</a:t>
            </a:r>
            <a:endParaRPr lang="ru-RU" sz="4800">
              <a:solidFill>
                <a:srgbClr val="002060"/>
              </a:solidFill>
            </a:endParaRPr>
          </a:p>
        </p:txBody>
      </p:sp>
      <p:pic>
        <p:nvPicPr>
          <p:cNvPr id="11267" name="Picture 2" descr="E:\Нестандартное\Нестандартное оборудование\20161026_095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3683" r="4262" b="18594"/>
          <a:stretch>
            <a:fillRect/>
          </a:stretch>
        </p:blipFill>
        <p:spPr bwMode="auto">
          <a:xfrm>
            <a:off x="423863" y="3352800"/>
            <a:ext cx="40163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E:\Нестандартное\Нестандартное оборудование\20161026_095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/>
          <a:stretch>
            <a:fillRect/>
          </a:stretch>
        </p:blipFill>
        <p:spPr bwMode="auto">
          <a:xfrm>
            <a:off x="4670425" y="2362200"/>
            <a:ext cx="39909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91</Words>
  <Application>Microsoft Office PowerPoint</Application>
  <PresentationFormat>Экран (4:3)</PresentationFormat>
  <Paragraphs>34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Wingdings 2</vt:lpstr>
      <vt:lpstr>Calibri</vt:lpstr>
      <vt:lpstr>Bookman Old Style</vt:lpstr>
      <vt:lpstr>Поток</vt:lpstr>
      <vt:lpstr>Презентация PowerPoint</vt:lpstr>
      <vt:lpstr>Презентация PowerPoint</vt:lpstr>
      <vt:lpstr> нестандартное оборудование</vt:lpstr>
      <vt:lpstr>Мелкая моторика</vt:lpstr>
      <vt:lpstr>Мелкая моторика</vt:lpstr>
      <vt:lpstr>ОРУ</vt:lpstr>
      <vt:lpstr>ОРУ</vt:lpstr>
      <vt:lpstr>ОРУ</vt:lpstr>
      <vt:lpstr>Основные виды движений</vt:lpstr>
      <vt:lpstr>Основные виды движений</vt:lpstr>
      <vt:lpstr>Дыхательные тренажеры</vt:lpstr>
      <vt:lpstr>Массаж</vt:lpstr>
      <vt:lpstr>Массаж</vt:lpstr>
      <vt:lpstr>Самостоятельная двигательная активность</vt:lpstr>
      <vt:lpstr>Самостоятельная двигательная активность</vt:lpstr>
      <vt:lpstr>Практика показала, что занятия с использованием нестандартного оборудования больше нравится детям. Оно яркое, образное, малогабаритное, универсальное, легко трансформируется и способствует созданию благоприятного эмоционального настроя.</vt:lpstr>
      <vt:lpstr>Использование нестандартного оборудования позволяет более быстро и качественно формировать двигательные умения и навыки, способствует повышению интереса к занятиям спортом.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ВРАЧ</dc:title>
  <dc:creator>Леша</dc:creator>
  <cp:lastModifiedBy>Солнышко</cp:lastModifiedBy>
  <cp:revision>271</cp:revision>
  <dcterms:created xsi:type="dcterms:W3CDTF">2011-04-24T12:37:06Z</dcterms:created>
  <dcterms:modified xsi:type="dcterms:W3CDTF">2020-02-26T10:19:56Z</dcterms:modified>
</cp:coreProperties>
</file>