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62" r:id="rId3"/>
    <p:sldId id="261" r:id="rId4"/>
    <p:sldId id="258" r:id="rId5"/>
    <p:sldId id="259" r:id="rId6"/>
    <p:sldId id="260" r:id="rId7"/>
    <p:sldId id="257" r:id="rId8"/>
  </p:sldIdLst>
  <p:sldSz cx="6858000" cy="9906000" type="A4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49DB"/>
    <a:srgbClr val="B46ED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2602" y="-67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171450" y="330200"/>
            <a:ext cx="6521958" cy="871728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158749" y="7733502"/>
            <a:ext cx="6542532" cy="1923393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311400"/>
            <a:ext cx="5829300" cy="2571267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36446"/>
            <a:ext cx="4800600" cy="2127956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8C36BF-4E15-4FF1-9BAD-C812FAA2DABC}" type="datetimeFigureOut">
              <a:rPr lang="ru-RU" smtClean="0"/>
              <a:pPr>
                <a:defRPr/>
              </a:pPr>
              <a:t>13.02.2020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53CEE7-418C-4784-A4F8-5AB2568B94D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48EA38-DF78-4C82-AE6C-12F94ABD2B0A}" type="datetimeFigureOut">
              <a:rPr lang="ru-RU" smtClean="0"/>
              <a:pPr>
                <a:defRPr/>
              </a:pPr>
              <a:t>13.02.2020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D1046C-7440-497F-85EA-2364D42F8F4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171450" y="330200"/>
            <a:ext cx="6521958" cy="2060448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9C1565-4630-4167-8E8D-F19FD4BCB59C}" type="datetimeFigureOut">
              <a:rPr lang="ru-RU" smtClean="0"/>
              <a:pPr>
                <a:defRPr/>
              </a:pPr>
              <a:t>13.02.2020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55B5AB-0431-4B2B-88F2-63ED83AF81A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158749" y="1031609"/>
            <a:ext cx="6542532" cy="1923393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2091268"/>
            <a:ext cx="1543050" cy="648170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091267"/>
            <a:ext cx="4514850" cy="6481705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FB8C56-1D6A-4B8D-B22D-A9050FAFE6C7}" type="datetimeFigureOut">
              <a:rPr lang="ru-RU" smtClean="0"/>
              <a:pPr>
                <a:defRPr/>
              </a:pPr>
              <a:t>13.02.2020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B89AAC-69D4-482D-A30C-4302C84A58E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171450" y="330200"/>
            <a:ext cx="6521958" cy="6841744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4535579" y="6071855"/>
            <a:ext cx="2157322" cy="1031371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1964490" y="5886530"/>
            <a:ext cx="4158386" cy="1227977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121546" y="5904256"/>
            <a:ext cx="4100985" cy="1118393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4207117" y="5884919"/>
            <a:ext cx="2481000" cy="941126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158749" y="5862357"/>
            <a:ext cx="6542532" cy="1920929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524" y="3558476"/>
            <a:ext cx="5829300" cy="2201333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524" y="2076315"/>
            <a:ext cx="4813301" cy="135749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0543B6-594B-436C-A32B-0E3712EFB5C1}" type="datetimeFigureOut">
              <a:rPr lang="ru-RU" smtClean="0"/>
              <a:pPr>
                <a:defRPr/>
              </a:pPr>
              <a:t>13.02.2020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707BB2-F243-4D84-8E49-434CF7A4616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837019-FCF5-4153-B2CA-7BBD227860EC}" type="datetimeFigureOut">
              <a:rPr lang="ru-RU" smtClean="0"/>
              <a:pPr>
                <a:defRPr/>
              </a:pPr>
              <a:t>13.02.2020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B47DD-F715-4714-A465-F8BA0A6C66A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507491" y="3869944"/>
            <a:ext cx="2866644" cy="49794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83864" y="3869944"/>
            <a:ext cx="2866644" cy="49794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3868387"/>
            <a:ext cx="2866644" cy="924101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4953001"/>
            <a:ext cx="2865041" cy="389590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6150" y="3868385"/>
            <a:ext cx="2866644" cy="924101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4953001"/>
            <a:ext cx="2866644" cy="389590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33A4F8-28E5-4458-9E3D-1D951C34602E}" type="datetimeFigureOut">
              <a:rPr lang="ru-RU" smtClean="0"/>
              <a:pPr>
                <a:defRPr/>
              </a:pPr>
              <a:t>13.02.2020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A884F9-579C-4DE2-A00C-BFBF871646A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DBE626-FD81-4B88-A5FA-8BEC71EA4239}" type="datetimeFigureOut">
              <a:rPr lang="ru-RU" smtClean="0"/>
              <a:pPr>
                <a:defRPr/>
              </a:pPr>
              <a:t>13.02.2020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755E3F-D903-4581-85FD-142CD6807F6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71450" y="330200"/>
            <a:ext cx="6521958" cy="2060448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158749" y="1031609"/>
            <a:ext cx="6542532" cy="1920929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9BF49C-9C13-4731-BBE5-D3E92A134FDD}" type="datetimeFigureOut">
              <a:rPr lang="ru-RU" smtClean="0"/>
              <a:pPr>
                <a:defRPr/>
              </a:pPr>
              <a:t>13.02.2020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3FE14E-409C-4E65-A953-6E083124672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171450" y="330200"/>
            <a:ext cx="6521958" cy="2060448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CA1B19-1EA4-44F4-B41E-B44431EE9C01}" type="datetimeFigureOut">
              <a:rPr lang="ru-RU" smtClean="0"/>
              <a:pPr>
                <a:defRPr/>
              </a:pPr>
              <a:t>13.02.2020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35581A-2F4D-4C08-9235-9A6686ECFF9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173134"/>
            <a:ext cx="2514600" cy="2751668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158749" y="1031609"/>
            <a:ext cx="6542532" cy="1923393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685800" y="3302000"/>
            <a:ext cx="2514600" cy="1809496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8972" y="2641600"/>
            <a:ext cx="2928057" cy="5503333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171450" y="330200"/>
            <a:ext cx="6521958" cy="871728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158749" y="7733502"/>
            <a:ext cx="6542532" cy="1923393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5617" y="489186"/>
            <a:ext cx="2859484" cy="3509905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1250" y="4023548"/>
            <a:ext cx="2863850" cy="349767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0520BB-37CD-4E4E-91F9-25ADEA91C5DA}" type="datetimeFigureOut">
              <a:rPr lang="ru-RU" smtClean="0"/>
              <a:pPr>
                <a:defRPr/>
              </a:pPr>
              <a:t>13.02.2020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AF15B9-5885-42A5-984C-C29166F8015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8650" y="1981200"/>
            <a:ext cx="2674620" cy="422656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171450" y="330200"/>
            <a:ext cx="6521958" cy="356616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158749" y="2425842"/>
            <a:ext cx="6542532" cy="1920929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488696"/>
            <a:ext cx="6172200" cy="18094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72754" y="9028015"/>
            <a:ext cx="2840018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FBCC119-A8F8-4875-86B3-2CE717AD2B49}" type="datetimeFigureOut">
              <a:rPr lang="ru-RU" smtClean="0"/>
              <a:pPr>
                <a:defRPr/>
              </a:pPr>
              <a:t>13.02.2020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229" y="9028015"/>
            <a:ext cx="2840018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993316" y="9028014"/>
            <a:ext cx="87137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798CCA9-F1B0-411D-8F66-FA17613858C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4051" y="3864563"/>
            <a:ext cx="5556250" cy="4984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7"/>
          <p:cNvSpPr>
            <a:spLocks noChangeArrowheads="1" noChangeShapeType="1" noTextEdit="1"/>
          </p:cNvSpPr>
          <p:nvPr/>
        </p:nvSpPr>
        <p:spPr bwMode="auto">
          <a:xfrm>
            <a:off x="1125538" y="5240338"/>
            <a:ext cx="4608512" cy="23415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/>
              </a:rPr>
              <a:t>Консультации</a:t>
            </a:r>
          </a:p>
          <a:p>
            <a:pPr algn="ctr"/>
            <a:r>
              <a:rPr lang="ru-RU" sz="36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/>
              </a:rPr>
              <a:t> доктора </a:t>
            </a:r>
          </a:p>
          <a:p>
            <a:pPr algn="ctr"/>
            <a:r>
              <a:rPr lang="ru-RU" sz="3600" b="1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/>
              </a:rPr>
              <a:t>«</a:t>
            </a:r>
            <a:r>
              <a:rPr lang="ru-RU" sz="3600" b="1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/>
              </a:rPr>
              <a:t>Неболейкина»</a:t>
            </a:r>
            <a:endParaRPr lang="ru-RU" sz="3600" b="1" kern="1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/>
            </a:endParaRPr>
          </a:p>
        </p:txBody>
      </p:sp>
      <p:pic>
        <p:nvPicPr>
          <p:cNvPr id="3075" name="Picture 8"/>
          <p:cNvPicPr>
            <a:picLocks noChangeAspect="1" noChangeArrowheads="1"/>
          </p:cNvPicPr>
          <p:nvPr/>
        </p:nvPicPr>
        <p:blipFill>
          <a:blip r:embed="rId2">
            <a:lum bright="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500" y="1600200"/>
            <a:ext cx="2309813" cy="3054350"/>
          </a:xfrm>
          <a:prstGeom prst="rect">
            <a:avLst/>
          </a:prstGeom>
          <a:noFill/>
          <a:ln>
            <a:noFill/>
          </a:ln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2"/>
          <p:cNvSpPr>
            <a:spLocks noChangeArrowheads="1" noChangeShapeType="1" noTextEdit="1"/>
          </p:cNvSpPr>
          <p:nvPr/>
        </p:nvSpPr>
        <p:spPr bwMode="auto">
          <a:xfrm>
            <a:off x="3334845" y="632520"/>
            <a:ext cx="2357437" cy="4333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/>
              </a:rPr>
              <a:t>Твое тело</a:t>
            </a: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lum bright="1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3" y="1285875"/>
            <a:ext cx="1874837" cy="2481263"/>
          </a:xfrm>
          <a:prstGeom prst="rect">
            <a:avLst/>
          </a:prstGeom>
          <a:noFill/>
          <a:ln>
            <a:noFill/>
          </a:ln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Rectangle 16"/>
          <p:cNvSpPr>
            <a:spLocks noChangeArrowheads="1"/>
          </p:cNvSpPr>
          <p:nvPr/>
        </p:nvSpPr>
        <p:spPr bwMode="auto">
          <a:xfrm>
            <a:off x="2276475" y="1857375"/>
            <a:ext cx="4392613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ru-RU" sz="1400"/>
              <a:t>Наше тело устроено так: сверху — голова, затем шея и туловище. У туловища есть верхние конечности — руки и нижние конечности — ноги.   Туловище является хранилищем для внутренних органов человека.</a:t>
            </a:r>
          </a:p>
        </p:txBody>
      </p:sp>
      <p:sp>
        <p:nvSpPr>
          <p:cNvPr id="8197" name="Rectangle 16"/>
          <p:cNvSpPr>
            <a:spLocks noChangeArrowheads="1"/>
          </p:cNvSpPr>
          <p:nvPr/>
        </p:nvSpPr>
        <p:spPr bwMode="auto">
          <a:xfrm>
            <a:off x="928688" y="6381750"/>
            <a:ext cx="2428875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1400"/>
              <a:t>Одна дана нам голова, </a:t>
            </a:r>
          </a:p>
          <a:p>
            <a:r>
              <a:rPr lang="ru-RU" sz="1400"/>
              <a:t>А глаза два и уха два, </a:t>
            </a:r>
          </a:p>
          <a:p>
            <a:r>
              <a:rPr lang="ru-RU" sz="1400"/>
              <a:t>И два виска, и две руки, </a:t>
            </a:r>
          </a:p>
          <a:p>
            <a:r>
              <a:rPr lang="ru-RU" sz="1400"/>
              <a:t>Зато один и нос, и рот.</a:t>
            </a:r>
          </a:p>
          <a:p>
            <a:r>
              <a:rPr lang="ru-RU" sz="1400"/>
              <a:t>А будь у нас наоборот — </a:t>
            </a:r>
          </a:p>
          <a:p>
            <a:r>
              <a:rPr lang="ru-RU" sz="1400"/>
              <a:t>Одна нога, одна рука, </a:t>
            </a:r>
          </a:p>
          <a:p>
            <a:r>
              <a:rPr lang="ru-RU" sz="1400"/>
              <a:t>Зато два рта, два языка, </a:t>
            </a:r>
          </a:p>
          <a:p>
            <a:r>
              <a:rPr lang="ru-RU" sz="1400"/>
              <a:t>Мы только бы и знали,</a:t>
            </a:r>
          </a:p>
          <a:p>
            <a:r>
              <a:rPr lang="ru-RU" sz="1400"/>
              <a:t> Что ели да болтали.</a:t>
            </a:r>
          </a:p>
          <a:p>
            <a:r>
              <a:rPr lang="ru-RU" sz="1400"/>
              <a:t>        (С.Маршак)</a:t>
            </a:r>
          </a:p>
        </p:txBody>
      </p:sp>
      <p:sp>
        <p:nvSpPr>
          <p:cNvPr id="7174" name="Rectangle 16"/>
          <p:cNvSpPr>
            <a:spLocks noChangeArrowheads="1"/>
          </p:cNvSpPr>
          <p:nvPr/>
        </p:nvSpPr>
        <p:spPr bwMode="auto">
          <a:xfrm>
            <a:off x="4000500" y="6381750"/>
            <a:ext cx="2500313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1400" dirty="0"/>
              <a:t>Загадки: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400" dirty="0"/>
              <a:t>Стоят два кола,</a:t>
            </a:r>
            <a:br>
              <a:rPr lang="ru-RU" sz="1400" dirty="0"/>
            </a:br>
            <a:r>
              <a:rPr lang="ru-RU" sz="1400" dirty="0"/>
              <a:t>На кольях бочка,</a:t>
            </a:r>
            <a:br>
              <a:rPr lang="ru-RU" sz="1400" dirty="0"/>
            </a:br>
            <a:r>
              <a:rPr lang="ru-RU" sz="1400" dirty="0"/>
              <a:t>На бочке кочка,</a:t>
            </a:r>
          </a:p>
          <a:p>
            <a:pPr>
              <a:defRPr/>
            </a:pPr>
            <a:r>
              <a:rPr lang="ru-RU" sz="1400" dirty="0"/>
              <a:t>А на кочке дремучий лес.</a:t>
            </a:r>
          </a:p>
          <a:p>
            <a:pPr>
              <a:defRPr/>
            </a:pPr>
            <a:r>
              <a:rPr lang="ru-RU" sz="1400" dirty="0"/>
              <a:t>(Человек.)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400" dirty="0"/>
              <a:t> Две ходули, </a:t>
            </a:r>
          </a:p>
          <a:p>
            <a:pPr>
              <a:defRPr/>
            </a:pPr>
            <a:r>
              <a:rPr lang="ru-RU" sz="1400" dirty="0"/>
              <a:t>два махала,</a:t>
            </a:r>
            <a:br>
              <a:rPr lang="ru-RU" sz="1400" dirty="0"/>
            </a:br>
            <a:r>
              <a:rPr lang="ru-RU" sz="1400" dirty="0"/>
              <a:t>Два смотрела, одно кивало.</a:t>
            </a:r>
          </a:p>
          <a:p>
            <a:pPr>
              <a:defRPr/>
            </a:pPr>
            <a:r>
              <a:rPr lang="ru-RU" sz="1400" dirty="0"/>
              <a:t>(Человек.)</a:t>
            </a:r>
          </a:p>
          <a:p>
            <a:pPr marL="342900" indent="-342900">
              <a:buFont typeface="Wingdings" pitchFamily="2" charset="2"/>
              <a:buNone/>
              <a:defRPr/>
            </a:pPr>
            <a:endParaRPr lang="ru-RU" sz="1400" dirty="0"/>
          </a:p>
        </p:txBody>
      </p:sp>
      <p:sp>
        <p:nvSpPr>
          <p:cNvPr id="7175" name="Rectangle 16"/>
          <p:cNvSpPr>
            <a:spLocks noChangeArrowheads="1"/>
          </p:cNvSpPr>
          <p:nvPr/>
        </p:nvSpPr>
        <p:spPr bwMode="auto">
          <a:xfrm>
            <a:off x="285750" y="8739188"/>
            <a:ext cx="6075363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1400" dirty="0"/>
              <a:t>Практические упражнения: Покажи, где у тебя голова. Дотронься до головы. Вытяни шею, как гусь. Втяни голову в плечи. Погладь свой животик. Хлопни в ладоши. Потопай ногами. Положи руки на коленки.</a:t>
            </a:r>
          </a:p>
          <a:p>
            <a:pPr marL="342900" indent="-342900" algn="ctr">
              <a:defRPr/>
            </a:pPr>
            <a:endParaRPr lang="ru-RU" sz="1400" i="1" dirty="0"/>
          </a:p>
        </p:txBody>
      </p:sp>
      <p:pic>
        <p:nvPicPr>
          <p:cNvPr id="8201" name="Picture 2"/>
          <p:cNvPicPr>
            <a:picLocks noChangeAspect="1" noChangeArrowheads="1"/>
          </p:cNvPicPr>
          <p:nvPr/>
        </p:nvPicPr>
        <p:blipFill>
          <a:blip r:embed="rId3" cstate="print">
            <a:lum bright="-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952750"/>
            <a:ext cx="4357688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2"/>
          <p:cNvSpPr>
            <a:spLocks noChangeArrowheads="1" noChangeShapeType="1" noTextEdit="1"/>
          </p:cNvSpPr>
          <p:nvPr/>
        </p:nvSpPr>
        <p:spPr bwMode="auto">
          <a:xfrm>
            <a:off x="2582408" y="761820"/>
            <a:ext cx="3887788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/>
              </a:rPr>
              <a:t>Секреты скелета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lum bright="1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3" y="1285875"/>
            <a:ext cx="1874837" cy="2481263"/>
          </a:xfrm>
          <a:prstGeom prst="rect">
            <a:avLst/>
          </a:prstGeom>
          <a:noFill/>
          <a:ln>
            <a:noFill/>
          </a:ln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Rectangle 16"/>
          <p:cNvSpPr>
            <a:spLocks noChangeArrowheads="1"/>
          </p:cNvSpPr>
          <p:nvPr/>
        </p:nvSpPr>
        <p:spPr bwMode="auto">
          <a:xfrm>
            <a:off x="2205038" y="1639888"/>
            <a:ext cx="4392612" cy="166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ru-RU" sz="1400"/>
              <a:t>У каждого человека есть кости. Они составляют очень  легкую и подвижную конструкцию, которая называется скелет. Внутри скелета расположены внутренние органы. Скелет защищает их от ударов и травм. Кости очень прочные, но при резком ударе или неудачном прыжке или при сильном падении они могут сломаться.</a:t>
            </a:r>
          </a:p>
        </p:txBody>
      </p:sp>
      <p:sp>
        <p:nvSpPr>
          <p:cNvPr id="4101" name="Rectangle 16"/>
          <p:cNvSpPr>
            <a:spLocks noChangeArrowheads="1"/>
          </p:cNvSpPr>
          <p:nvPr/>
        </p:nvSpPr>
        <p:spPr bwMode="auto">
          <a:xfrm>
            <a:off x="765175" y="3667125"/>
            <a:ext cx="2881313" cy="375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/>
            <a:r>
              <a:rPr lang="ru-RU" sz="1400"/>
              <a:t>Чтоб на кисель не походить, </a:t>
            </a:r>
          </a:p>
          <a:p>
            <a:pPr marL="342900" indent="-342900"/>
            <a:r>
              <a:rPr lang="ru-RU" sz="1400"/>
              <a:t>На скользкую медузу, </a:t>
            </a:r>
          </a:p>
          <a:p>
            <a:pPr marL="342900" indent="-342900"/>
            <a:r>
              <a:rPr lang="ru-RU" sz="1400"/>
              <a:t>Скелет у всех нас должен быть,</a:t>
            </a:r>
          </a:p>
          <a:p>
            <a:pPr marL="342900" indent="-342900"/>
            <a:r>
              <a:rPr lang="ru-RU" sz="1400"/>
              <a:t> И он нам не обуза.</a:t>
            </a:r>
          </a:p>
          <a:p>
            <a:pPr marL="342900" indent="-342900"/>
            <a:r>
              <a:rPr lang="ru-RU" sz="1400"/>
              <a:t>Пусть нет его у червяка,</a:t>
            </a:r>
          </a:p>
          <a:p>
            <a:pPr marL="342900" indent="-342900"/>
            <a:r>
              <a:rPr lang="ru-RU" sz="1400"/>
              <a:t>Какой-нибудь амёбы,</a:t>
            </a:r>
          </a:p>
          <a:p>
            <a:pPr marL="342900" indent="-342900"/>
            <a:r>
              <a:rPr lang="ru-RU" sz="1400"/>
              <a:t>У стрекозы и мотылька, </a:t>
            </a:r>
          </a:p>
          <a:p>
            <a:pPr marL="342900" indent="-342900"/>
            <a:r>
              <a:rPr lang="ru-RU" sz="1400"/>
              <a:t>А нам он нужен, чтобы</a:t>
            </a:r>
          </a:p>
          <a:p>
            <a:pPr marL="342900" indent="-342900"/>
            <a:r>
              <a:rPr lang="ru-RU" sz="1400"/>
              <a:t>Играть в футбол, ходить в кино</a:t>
            </a:r>
          </a:p>
          <a:p>
            <a:pPr marL="342900" indent="-342900"/>
            <a:r>
              <a:rPr lang="ru-RU" sz="1400"/>
              <a:t>И плавать в речке летом.</a:t>
            </a:r>
          </a:p>
          <a:p>
            <a:pPr marL="342900" indent="-342900"/>
            <a:r>
              <a:rPr lang="ru-RU" sz="1400"/>
              <a:t>Мы не смогли бы ничего,</a:t>
            </a:r>
          </a:p>
          <a:p>
            <a:pPr marL="342900" indent="-342900"/>
            <a:r>
              <a:rPr lang="ru-RU" sz="1400"/>
              <a:t>Не будь у нас скелета.</a:t>
            </a:r>
          </a:p>
          <a:p>
            <a:pPr marL="342900" indent="-342900"/>
            <a:r>
              <a:rPr lang="ru-RU" sz="1400"/>
              <a:t>Суставы гибкие согнём,</a:t>
            </a:r>
          </a:p>
          <a:p>
            <a:pPr marL="342900" indent="-342900"/>
            <a:r>
              <a:rPr lang="ru-RU" sz="1400"/>
              <a:t>Пробежку начинаем …</a:t>
            </a:r>
          </a:p>
          <a:p>
            <a:pPr marL="342900" indent="-342900"/>
            <a:r>
              <a:rPr lang="ru-RU" sz="1400"/>
              <a:t>Скелет опорой служит днём,</a:t>
            </a:r>
          </a:p>
          <a:p>
            <a:pPr marL="342900" indent="-342900"/>
            <a:r>
              <a:rPr lang="ru-RU" sz="1400"/>
              <a:t>А ночью отдыхает!</a:t>
            </a:r>
          </a:p>
          <a:p>
            <a:pPr marL="342900" indent="-342900"/>
            <a:r>
              <a:rPr lang="ru-RU" sz="1400"/>
              <a:t>                     (Н. Кнушевицкая)</a:t>
            </a:r>
          </a:p>
        </p:txBody>
      </p:sp>
      <p:sp>
        <p:nvSpPr>
          <p:cNvPr id="4102" name="Rectangle 16"/>
          <p:cNvSpPr>
            <a:spLocks noChangeArrowheads="1"/>
          </p:cNvSpPr>
          <p:nvPr/>
        </p:nvSpPr>
        <p:spPr bwMode="auto">
          <a:xfrm>
            <a:off x="404813" y="7524750"/>
            <a:ext cx="6075362" cy="187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ctr"/>
            <a:r>
              <a:rPr lang="ru-RU"/>
              <a:t>   </a:t>
            </a:r>
            <a:r>
              <a:rPr lang="ru-RU" sz="1400"/>
              <a:t>Как сохранить кости здоровыми и крепкими?</a:t>
            </a:r>
          </a:p>
          <a:p>
            <a:pPr marL="342900" indent="-342900"/>
            <a:r>
              <a:rPr lang="ru-RU" sz="1400"/>
              <a:t>Избегай травм!</a:t>
            </a:r>
          </a:p>
          <a:p>
            <a:pPr marL="342900" indent="-342900"/>
            <a:r>
              <a:rPr lang="ru-RU" sz="1400"/>
              <a:t>Будь внимателен катаясь на коньках, роликах, велосипеде и т.д.!</a:t>
            </a:r>
          </a:p>
          <a:p>
            <a:pPr marL="342900" indent="-342900"/>
            <a:r>
              <a:rPr lang="ru-RU" sz="1400"/>
              <a:t>Не прыгай с большой высоты!</a:t>
            </a:r>
          </a:p>
          <a:p>
            <a:pPr marL="342900" indent="-342900"/>
            <a:r>
              <a:rPr lang="ru-RU" sz="1400"/>
              <a:t>Занимайся физкультурой и спортом, чтобы твои суставы были гибкие!</a:t>
            </a:r>
          </a:p>
          <a:p>
            <a:pPr marL="342900" indent="-342900" algn="ctr"/>
            <a:r>
              <a:rPr lang="ru-RU" sz="1400"/>
              <a:t>Практические упражнения:</a:t>
            </a:r>
          </a:p>
          <a:p>
            <a:pPr marL="342900" indent="-342900"/>
            <a:r>
              <a:rPr lang="ru-RU" sz="1400"/>
              <a:t>Пощупай (обследуй) себя, найди и покажи: кости черепа, позвоночник, рёбра, кости таза, локтевой сустав, коленный сустав и т.д.</a:t>
            </a:r>
          </a:p>
        </p:txBody>
      </p:sp>
      <p:pic>
        <p:nvPicPr>
          <p:cNvPr id="4103" name="Picture 10"/>
          <p:cNvPicPr>
            <a:picLocks noChangeAspect="1" noChangeArrowheads="1"/>
          </p:cNvPicPr>
          <p:nvPr/>
        </p:nvPicPr>
        <p:blipFill>
          <a:blip r:embed="rId3">
            <a:lum contrast="3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1163" y="3513138"/>
            <a:ext cx="2271712" cy="401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2"/>
          <p:cNvSpPr>
            <a:spLocks noChangeArrowheads="1" noChangeShapeType="1" noTextEdit="1"/>
          </p:cNvSpPr>
          <p:nvPr/>
        </p:nvSpPr>
        <p:spPr bwMode="auto">
          <a:xfrm>
            <a:off x="2924968" y="704528"/>
            <a:ext cx="3095625" cy="390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/>
              </a:rPr>
              <a:t>Голова и шея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lum bright="1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3" y="1285875"/>
            <a:ext cx="1874837" cy="2481263"/>
          </a:xfrm>
          <a:prstGeom prst="rect">
            <a:avLst/>
          </a:prstGeom>
          <a:noFill/>
          <a:ln>
            <a:noFill/>
          </a:ln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Rectangle 16"/>
          <p:cNvSpPr>
            <a:spLocks noChangeArrowheads="1"/>
          </p:cNvSpPr>
          <p:nvPr/>
        </p:nvSpPr>
        <p:spPr bwMode="auto">
          <a:xfrm>
            <a:off x="2276475" y="1857375"/>
            <a:ext cx="4392613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ru-RU" sz="1400"/>
              <a:t>В голове человека находится мозг и сосредоточены все органы чувств: зрения (глаза), слуха (уши), обоняния (нос), вкуса (язык). Голова соединяется с туловищем при помощи шеи, которая обеспечивает ей подвижность.</a:t>
            </a:r>
          </a:p>
        </p:txBody>
      </p:sp>
      <p:sp>
        <p:nvSpPr>
          <p:cNvPr id="5125" name="Rectangle 16"/>
          <p:cNvSpPr>
            <a:spLocks noChangeArrowheads="1"/>
          </p:cNvSpPr>
          <p:nvPr/>
        </p:nvSpPr>
        <p:spPr bwMode="auto">
          <a:xfrm>
            <a:off x="2349500" y="3095625"/>
            <a:ext cx="4176713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1400"/>
              <a:t>Одна дана нам голова, А глаза два и уха два, </a:t>
            </a:r>
          </a:p>
          <a:p>
            <a:r>
              <a:rPr lang="ru-RU" sz="1400"/>
              <a:t>И два виска, и две руки, Зато один и нос, и рот.</a:t>
            </a:r>
          </a:p>
          <a:p>
            <a:r>
              <a:rPr lang="ru-RU" sz="1400"/>
              <a:t>А будь у нас наоборот — Одна нога, одна рука, </a:t>
            </a:r>
          </a:p>
          <a:p>
            <a:r>
              <a:rPr lang="ru-RU" sz="1400"/>
              <a:t>Зато два рта, два языка, Мы только бы и знали, </a:t>
            </a:r>
          </a:p>
          <a:p>
            <a:r>
              <a:rPr lang="ru-RU" sz="1400"/>
              <a:t>Что ели да болтали. </a:t>
            </a:r>
            <a:r>
              <a:rPr lang="ru-RU" sz="1400" i="1"/>
              <a:t>              </a:t>
            </a:r>
          </a:p>
          <a:p>
            <a:pPr algn="r"/>
            <a:r>
              <a:rPr lang="ru-RU" sz="1400" i="1"/>
              <a:t> (С.Маршак)</a:t>
            </a:r>
            <a:endParaRPr lang="ru-RU" i="1"/>
          </a:p>
        </p:txBody>
      </p:sp>
      <p:sp>
        <p:nvSpPr>
          <p:cNvPr id="5126" name="Rectangle 16"/>
          <p:cNvSpPr>
            <a:spLocks noChangeArrowheads="1"/>
          </p:cNvSpPr>
          <p:nvPr/>
        </p:nvSpPr>
        <p:spPr bwMode="auto">
          <a:xfrm>
            <a:off x="333375" y="6667500"/>
            <a:ext cx="6264275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ctr"/>
            <a:r>
              <a:rPr lang="en-US"/>
              <a:t>        </a:t>
            </a:r>
            <a:r>
              <a:rPr lang="ru-RU" sz="1400"/>
              <a:t>Загадки</a:t>
            </a:r>
          </a:p>
          <a:p>
            <a:pPr marL="342900" indent="-342900">
              <a:buFont typeface="Wingdings" pitchFamily="2" charset="2"/>
              <a:buChar char="Ш"/>
            </a:pPr>
            <a:r>
              <a:rPr lang="ru-RU" sz="1400"/>
              <a:t>Горшочек умен, Семь дырочек в нем.   </a:t>
            </a:r>
          </a:p>
          <a:p>
            <a:pPr marL="342900" indent="-342900">
              <a:buFont typeface="Wingdings" pitchFamily="2" charset="2"/>
              <a:buNone/>
            </a:pPr>
            <a:r>
              <a:rPr lang="ru-RU" sz="1400"/>
              <a:t>       (Голова человека.)</a:t>
            </a:r>
          </a:p>
          <a:p>
            <a:pPr marL="342900" indent="-342900">
              <a:buFont typeface="Wingdings" pitchFamily="2" charset="2"/>
              <a:buChar char="Ш"/>
            </a:pPr>
            <a:r>
              <a:rPr lang="ru-RU" sz="1400"/>
              <a:t>Один говорит,    Один нюхает,  Двое глядят, Двое слушают.</a:t>
            </a:r>
          </a:p>
          <a:p>
            <a:pPr marL="342900" indent="-342900">
              <a:buFont typeface="Wingdings" pitchFamily="2" charset="2"/>
              <a:buNone/>
            </a:pPr>
            <a:r>
              <a:rPr lang="ru-RU" sz="1400"/>
              <a:t>      (Язык, нос, глаза, уши.)</a:t>
            </a:r>
          </a:p>
        </p:txBody>
      </p:sp>
      <p:pic>
        <p:nvPicPr>
          <p:cNvPr id="5127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38" y="4452938"/>
            <a:ext cx="4516437" cy="22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8" name="Rectangle 16"/>
          <p:cNvSpPr>
            <a:spLocks noChangeArrowheads="1"/>
          </p:cNvSpPr>
          <p:nvPr/>
        </p:nvSpPr>
        <p:spPr bwMode="auto">
          <a:xfrm>
            <a:off x="260350" y="7739063"/>
            <a:ext cx="6408738" cy="166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ctr"/>
            <a:r>
              <a:rPr lang="ru-RU"/>
              <a:t>   </a:t>
            </a:r>
            <a:r>
              <a:rPr lang="ru-RU" sz="1400"/>
              <a:t>Задания и практические упражнения</a:t>
            </a:r>
          </a:p>
          <a:p>
            <a:pPr marL="342900" indent="-342900"/>
            <a:r>
              <a:rPr lang="ru-RU" sz="1400"/>
              <a:t>Представь, что у тебя нет шеи и голова твоя плотно крепится между плечами. Втяни голову в плечи. Попробуй увидеть предмет, который находится сбоку от тебя, внизу, вверху. Как тебе приходится двигаться, чтобы их увидеть?</a:t>
            </a:r>
          </a:p>
          <a:p>
            <a:pPr marL="342900" indent="-342900"/>
            <a:r>
              <a:rPr lang="ru-RU" sz="1400"/>
              <a:t>Проделай то же самое в своем обычном состоянии (при помощи шеи). Удалось ли тебе заметить разницу? Объясни.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2"/>
          <p:cNvSpPr>
            <a:spLocks noChangeArrowheads="1" noChangeShapeType="1" noTextEdit="1"/>
          </p:cNvSpPr>
          <p:nvPr/>
        </p:nvSpPr>
        <p:spPr bwMode="auto">
          <a:xfrm>
            <a:off x="3860800" y="847726"/>
            <a:ext cx="1223962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/>
              </a:rPr>
              <a:t>Ноги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lum bright="1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3" y="1285875"/>
            <a:ext cx="1874837" cy="2481263"/>
          </a:xfrm>
          <a:prstGeom prst="rect">
            <a:avLst/>
          </a:prstGeom>
          <a:noFill/>
          <a:ln>
            <a:noFill/>
          </a:ln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Rectangle 16"/>
          <p:cNvSpPr>
            <a:spLocks noChangeArrowheads="1"/>
          </p:cNvSpPr>
          <p:nvPr/>
        </p:nvSpPr>
        <p:spPr bwMode="auto">
          <a:xfrm>
            <a:off x="2276475" y="1857375"/>
            <a:ext cx="4392613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ru-RU" sz="1400"/>
              <a:t>Основные функции  ног – опорная и двигательная. Строение ноги: бедро, голень, стопа. На ногах, так же как и на руках, есть пальцы. Ногами человек может выполнять различные движения, даже рисовать.</a:t>
            </a:r>
          </a:p>
        </p:txBody>
      </p:sp>
      <p:sp>
        <p:nvSpPr>
          <p:cNvPr id="6149" name="Rectangle 16"/>
          <p:cNvSpPr>
            <a:spLocks noChangeArrowheads="1"/>
          </p:cNvSpPr>
          <p:nvPr/>
        </p:nvSpPr>
        <p:spPr bwMode="auto">
          <a:xfrm>
            <a:off x="2852738" y="3024188"/>
            <a:ext cx="2951162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1400"/>
              <a:t>Для чего всем людям ножки? </a:t>
            </a:r>
          </a:p>
          <a:p>
            <a:r>
              <a:rPr lang="ru-RU" sz="1400"/>
              <a:t>Чтобы бегать по дорожкам, </a:t>
            </a:r>
          </a:p>
          <a:p>
            <a:r>
              <a:rPr lang="ru-RU" sz="1400"/>
              <a:t>Чтобы в парке погулять, </a:t>
            </a:r>
          </a:p>
          <a:p>
            <a:r>
              <a:rPr lang="ru-RU" sz="1400"/>
              <a:t>Через прыгалку скакать,</a:t>
            </a:r>
          </a:p>
          <a:p>
            <a:r>
              <a:rPr lang="ru-RU" sz="1400"/>
              <a:t>На коньках по льду скользить,</a:t>
            </a:r>
          </a:p>
          <a:p>
            <a:r>
              <a:rPr lang="ru-RU" sz="1400"/>
              <a:t>За покупками ходить. </a:t>
            </a:r>
            <a:r>
              <a:rPr lang="ru-RU" sz="1400" i="1"/>
              <a:t>                              </a:t>
            </a:r>
          </a:p>
          <a:p>
            <a:r>
              <a:rPr lang="ru-RU" sz="1400" i="1"/>
              <a:t>                                  (С. Волков)</a:t>
            </a:r>
            <a:endParaRPr lang="ru-RU"/>
          </a:p>
        </p:txBody>
      </p:sp>
      <p:sp>
        <p:nvSpPr>
          <p:cNvPr id="6150" name="Rectangle 16"/>
          <p:cNvSpPr>
            <a:spLocks noChangeArrowheads="1"/>
          </p:cNvSpPr>
          <p:nvPr/>
        </p:nvSpPr>
        <p:spPr bwMode="auto">
          <a:xfrm>
            <a:off x="593725" y="6953250"/>
            <a:ext cx="549910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ctr"/>
            <a:r>
              <a:rPr lang="en-US"/>
              <a:t>        </a:t>
            </a:r>
            <a:r>
              <a:rPr lang="ru-RU" sz="1400"/>
              <a:t>Загадки</a:t>
            </a:r>
          </a:p>
          <a:p>
            <a:pPr marL="342900" indent="-342900">
              <a:buFont typeface="Wingdings" pitchFamily="2" charset="2"/>
              <a:buChar char="Ш"/>
            </a:pPr>
            <a:r>
              <a:rPr lang="ru-RU" sz="1400"/>
              <a:t>Всю жизнь ходят в обгонку, а обогнать друг друга не могут.</a:t>
            </a:r>
            <a:br>
              <a:rPr lang="ru-RU" sz="1400"/>
            </a:br>
            <a:r>
              <a:rPr lang="ru-RU" sz="1400"/>
              <a:t>     (Ноги.)</a:t>
            </a:r>
          </a:p>
          <a:p>
            <a:pPr marL="342900" indent="-342900">
              <a:buFont typeface="Wingdings" pitchFamily="2" charset="2"/>
              <a:buChar char="Ш"/>
            </a:pPr>
            <a:r>
              <a:rPr lang="ru-RU" sz="1400"/>
              <a:t>Мы на них стоим и пляшем, ну а если им прикажем,</a:t>
            </a:r>
            <a:br>
              <a:rPr lang="ru-RU" sz="1400"/>
            </a:br>
            <a:r>
              <a:rPr lang="ru-RU" sz="1400"/>
              <a:t>Нас бегом они несут.  Подскажи: как их зовут.</a:t>
            </a:r>
          </a:p>
          <a:p>
            <a:pPr marL="342900" indent="-342900"/>
            <a:r>
              <a:rPr lang="ru-RU" sz="1400"/>
              <a:t>           (Ноги.)</a:t>
            </a:r>
          </a:p>
        </p:txBody>
      </p:sp>
      <p:sp>
        <p:nvSpPr>
          <p:cNvPr id="6151" name="Rectangle 16"/>
          <p:cNvSpPr>
            <a:spLocks noChangeArrowheads="1"/>
          </p:cNvSpPr>
          <p:nvPr/>
        </p:nvSpPr>
        <p:spPr bwMode="auto">
          <a:xfrm>
            <a:off x="285750" y="8167688"/>
            <a:ext cx="6408738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ctr"/>
            <a:r>
              <a:rPr lang="ru-RU"/>
              <a:t>   </a:t>
            </a:r>
            <a:r>
              <a:rPr lang="ru-RU" sz="1400"/>
              <a:t>Задания и практические упражнения</a:t>
            </a:r>
          </a:p>
          <a:p>
            <a:pPr marL="342900" indent="-342900"/>
            <a:r>
              <a:rPr lang="ru-RU"/>
              <a:t> </a:t>
            </a:r>
            <a:r>
              <a:rPr lang="ru-RU" sz="1400"/>
              <a:t>Подумай и ответь: Где находятся ноги? Почему ноги такие крепкие?</a:t>
            </a:r>
          </a:p>
          <a:p>
            <a:pPr marL="342900" indent="-342900"/>
            <a:r>
              <a:rPr lang="ru-RU" sz="1400"/>
              <a:t>Зачем человеку ступни? Что было бы, если бы у человека не было ног?</a:t>
            </a:r>
          </a:p>
          <a:p>
            <a:pPr marL="342900" indent="-342900"/>
            <a:r>
              <a:rPr lang="ru-RU" sz="1400"/>
              <a:t>Каким было бы тело человека без ног? (смог бы он ходить, стоять, бегать, прыгать?...)</a:t>
            </a:r>
          </a:p>
        </p:txBody>
      </p:sp>
      <p:pic>
        <p:nvPicPr>
          <p:cNvPr id="6152" name="Picture 9"/>
          <p:cNvPicPr>
            <a:picLocks noChangeAspect="1" noChangeArrowheads="1"/>
          </p:cNvPicPr>
          <p:nvPr/>
        </p:nvPicPr>
        <p:blipFill>
          <a:blip r:embed="rId3" cstate="print">
            <a:lum contras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313" y="4595813"/>
            <a:ext cx="4164012" cy="2389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2"/>
          <p:cNvSpPr>
            <a:spLocks noChangeArrowheads="1" noChangeShapeType="1" noTextEdit="1"/>
          </p:cNvSpPr>
          <p:nvPr/>
        </p:nvSpPr>
        <p:spPr bwMode="auto">
          <a:xfrm>
            <a:off x="2276475" y="703263"/>
            <a:ext cx="4176713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/>
              </a:rPr>
              <a:t>Руки и пальцы рук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lum bright="1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3" y="1285875"/>
            <a:ext cx="1874837" cy="2481263"/>
          </a:xfrm>
          <a:prstGeom prst="rect">
            <a:avLst/>
          </a:prstGeom>
          <a:noFill/>
          <a:ln>
            <a:noFill/>
          </a:ln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Rectangle 16"/>
          <p:cNvSpPr>
            <a:spLocks noChangeArrowheads="1"/>
          </p:cNvSpPr>
          <p:nvPr/>
        </p:nvSpPr>
        <p:spPr bwMode="auto">
          <a:xfrm>
            <a:off x="2276475" y="1857375"/>
            <a:ext cx="4392613" cy="187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ru-RU" sz="1400"/>
              <a:t>Рука состоит из плеча, предплечья и кисти. Большой палец противостоит всем остальным. Суставы позволяют человеку производить руками множество различных движений. Каждый палец на руке имеет название: мизинец, безымянный, средний, указательный, большой. Пальцами мы можем брать, удерживать, сжимать, осязать (ощупывать).</a:t>
            </a:r>
          </a:p>
        </p:txBody>
      </p:sp>
      <p:sp>
        <p:nvSpPr>
          <p:cNvPr id="7173" name="Rectangle 16"/>
          <p:cNvSpPr>
            <a:spLocks noChangeArrowheads="1"/>
          </p:cNvSpPr>
          <p:nvPr/>
        </p:nvSpPr>
        <p:spPr bwMode="auto">
          <a:xfrm>
            <a:off x="3860800" y="5961063"/>
            <a:ext cx="2690813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1400"/>
              <a:t>Ручки могут всё достать, </a:t>
            </a:r>
          </a:p>
          <a:p>
            <a:r>
              <a:rPr lang="ru-RU" sz="1400"/>
              <a:t>Можно в ручках подержать, </a:t>
            </a:r>
          </a:p>
          <a:p>
            <a:r>
              <a:rPr lang="ru-RU" sz="1400"/>
              <a:t>И игрушку, и травинку, </a:t>
            </a:r>
          </a:p>
          <a:p>
            <a:r>
              <a:rPr lang="ru-RU" sz="1400"/>
              <a:t>И тяжёлый стул за спинку.</a:t>
            </a:r>
          </a:p>
          <a:p>
            <a:r>
              <a:rPr lang="ru-RU" sz="1400"/>
              <a:t>Можно ручками махать,</a:t>
            </a:r>
          </a:p>
          <a:p>
            <a:r>
              <a:rPr lang="ru-RU" sz="1400"/>
              <a:t>Можно в кубики играть, </a:t>
            </a:r>
          </a:p>
          <a:p>
            <a:r>
              <a:rPr lang="ru-RU" sz="1400"/>
              <a:t>Рисовать, копать песочек, </a:t>
            </a:r>
          </a:p>
          <a:p>
            <a:r>
              <a:rPr lang="ru-RU" sz="1400"/>
              <a:t>Кошку гладить, обнимать,</a:t>
            </a:r>
          </a:p>
          <a:p>
            <a:r>
              <a:rPr lang="ru-RU" sz="1400"/>
              <a:t>Или маме помогать.</a:t>
            </a:r>
          </a:p>
          <a:p>
            <a:r>
              <a:rPr lang="ru-RU" sz="1400"/>
              <a:t>                               (С. Волков)</a:t>
            </a:r>
          </a:p>
        </p:txBody>
      </p:sp>
      <p:sp>
        <p:nvSpPr>
          <p:cNvPr id="7174" name="Rectangle 16"/>
          <p:cNvSpPr>
            <a:spLocks noChangeArrowheads="1"/>
          </p:cNvSpPr>
          <p:nvPr/>
        </p:nvSpPr>
        <p:spPr bwMode="auto">
          <a:xfrm>
            <a:off x="333375" y="5524500"/>
            <a:ext cx="3168650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/>
            <a:r>
              <a:rPr lang="en-US"/>
              <a:t>        </a:t>
            </a:r>
            <a:r>
              <a:rPr lang="ru-RU" sz="1400"/>
              <a:t>Загадки</a:t>
            </a:r>
          </a:p>
          <a:p>
            <a:pPr marL="342900" indent="-342900">
              <a:buFont typeface="Wingdings" pitchFamily="2" charset="2"/>
              <a:buChar char="Ш"/>
            </a:pPr>
            <a:r>
              <a:rPr lang="ru-RU" sz="1400"/>
              <a:t>Пять братьев – годами равные, </a:t>
            </a:r>
          </a:p>
          <a:p>
            <a:pPr marL="342900" indent="-342900">
              <a:buFont typeface="Wingdings" pitchFamily="2" charset="2"/>
              <a:buNone/>
            </a:pPr>
            <a:r>
              <a:rPr lang="ru-RU" sz="1400"/>
              <a:t>   ростом разные.</a:t>
            </a:r>
            <a:br>
              <a:rPr lang="ru-RU" sz="1400"/>
            </a:br>
            <a:r>
              <a:rPr lang="ru-RU" sz="1400"/>
              <a:t>   (Пальцы руки.)</a:t>
            </a:r>
          </a:p>
          <a:p>
            <a:pPr marL="342900" indent="-342900">
              <a:buFont typeface="Wingdings" pitchFamily="2" charset="2"/>
              <a:buChar char="Ш"/>
            </a:pPr>
            <a:r>
              <a:rPr lang="ru-RU" sz="1400"/>
              <a:t>Пятёрка братьев неразлучна, </a:t>
            </a:r>
          </a:p>
          <a:p>
            <a:pPr marL="342900" indent="-342900">
              <a:buFont typeface="Wingdings" pitchFamily="2" charset="2"/>
              <a:buNone/>
            </a:pPr>
            <a:r>
              <a:rPr lang="ru-RU" sz="1400"/>
              <a:t>   им вместе никогда не скучно.</a:t>
            </a:r>
            <a:br>
              <a:rPr lang="ru-RU" sz="1400"/>
            </a:br>
            <a:r>
              <a:rPr lang="ru-RU" sz="1400"/>
              <a:t>   Они работают пером, </a:t>
            </a:r>
          </a:p>
          <a:p>
            <a:pPr marL="342900" indent="-342900">
              <a:buFont typeface="Wingdings" pitchFamily="2" charset="2"/>
              <a:buNone/>
            </a:pPr>
            <a:r>
              <a:rPr lang="ru-RU" sz="1400"/>
              <a:t>   пилою, ложкой, топором.</a:t>
            </a:r>
          </a:p>
          <a:p>
            <a:pPr marL="342900" indent="-342900">
              <a:buFont typeface="Wingdings" pitchFamily="2" charset="2"/>
              <a:buNone/>
            </a:pPr>
            <a:r>
              <a:rPr lang="ru-RU" sz="1400"/>
              <a:t>  (Пальцы рук.)</a:t>
            </a:r>
          </a:p>
        </p:txBody>
      </p:sp>
      <p:sp>
        <p:nvSpPr>
          <p:cNvPr id="7175" name="Rectangle 16"/>
          <p:cNvSpPr>
            <a:spLocks noChangeArrowheads="1"/>
          </p:cNvSpPr>
          <p:nvPr/>
        </p:nvSpPr>
        <p:spPr bwMode="auto">
          <a:xfrm>
            <a:off x="333375" y="7881938"/>
            <a:ext cx="6075363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ctr"/>
            <a:r>
              <a:rPr lang="ru-RU"/>
              <a:t>   </a:t>
            </a:r>
            <a:r>
              <a:rPr lang="ru-RU" sz="1400"/>
              <a:t>Игра «Гонки многоножек»</a:t>
            </a:r>
          </a:p>
          <a:p>
            <a:pPr marL="342900" indent="-342900"/>
            <a:r>
              <a:rPr lang="ru-RU" sz="1400"/>
              <a:t>       Дети ставят руки на край стола на кончики пальцев, превращая их в пятилапых «зверьков». По сигналу «зверьки» устремляются к противоположному краю стола, передвигая пальцами-«ножками». Каждая «ножка» должна успевать делать шажок, но прыгать нельзя. Чья многоножка добежит скорее?</a:t>
            </a:r>
            <a:endParaRPr lang="ru-RU" sz="1400" i="1"/>
          </a:p>
        </p:txBody>
      </p:sp>
      <p:pic>
        <p:nvPicPr>
          <p:cNvPr id="7176" name="Picture 9"/>
          <p:cNvPicPr>
            <a:picLocks noChangeAspect="1" noChangeArrowheads="1"/>
          </p:cNvPicPr>
          <p:nvPr/>
        </p:nvPicPr>
        <p:blipFill>
          <a:blip r:embed="rId3" cstate="print">
            <a:lum contrast="3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75" y="3524250"/>
            <a:ext cx="2844800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7" name="Picture 10"/>
          <p:cNvPicPr>
            <a:picLocks noChangeAspect="1" noChangeArrowheads="1"/>
          </p:cNvPicPr>
          <p:nvPr/>
        </p:nvPicPr>
        <p:blipFill>
          <a:blip r:embed="rId4" cstate="print">
            <a:lum contrast="3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38" y="3595688"/>
            <a:ext cx="160972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1481" y="2309793"/>
            <a:ext cx="5857916" cy="581697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/>
              <a:t>1</a:t>
            </a:r>
            <a:r>
              <a:rPr lang="ru-RU" sz="1600" dirty="0"/>
              <a:t>. Козлова С.А., Шушкина С.Е. Тематический словарь в картинках. Мир человека. - М., 2009.</a:t>
            </a:r>
          </a:p>
          <a:p>
            <a:pPr>
              <a:defRPr/>
            </a:pPr>
            <a:endParaRPr lang="ru-RU" sz="1600" dirty="0"/>
          </a:p>
          <a:p>
            <a:pPr>
              <a:defRPr/>
            </a:pPr>
            <a:r>
              <a:rPr lang="ru-RU" sz="1600" dirty="0"/>
              <a:t>2. Азбука здоровья в картинках. Автор – составитель К. Люцис. – М., 2004.</a:t>
            </a:r>
          </a:p>
          <a:p>
            <a:pPr>
              <a:defRPr/>
            </a:pPr>
            <a:endParaRPr lang="ru-RU" sz="1600" dirty="0"/>
          </a:p>
          <a:p>
            <a:pPr>
              <a:defRPr/>
            </a:pPr>
            <a:r>
              <a:rPr lang="ru-RU" sz="1600" dirty="0"/>
              <a:t>3. Тихомирова Л.Ф. Уроки здоровья для детей. – Ярославль, 2003.</a:t>
            </a:r>
          </a:p>
          <a:p>
            <a:pPr>
              <a:defRPr/>
            </a:pPr>
            <a:endParaRPr lang="ru-RU" sz="1600" dirty="0"/>
          </a:p>
          <a:p>
            <a:pPr>
              <a:defRPr/>
            </a:pPr>
            <a:r>
              <a:rPr lang="ru-RU" sz="1600" dirty="0"/>
              <a:t>4. Зайцев Г. Уроки Айболита. - Санкт - Петербург, 1999. </a:t>
            </a:r>
          </a:p>
          <a:p>
            <a:pPr>
              <a:defRPr/>
            </a:pPr>
            <a:endParaRPr lang="ru-RU" sz="1600" dirty="0"/>
          </a:p>
          <a:p>
            <a:pPr>
              <a:defRPr/>
            </a:pPr>
            <a:r>
              <a:rPr lang="ru-RU" sz="1600" dirty="0"/>
              <a:t>5. Зайцев Г. Уроки Мойдодыра.- Санкт - Петербург, 1997. </a:t>
            </a:r>
            <a:endParaRPr lang="ru-RU" sz="1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+mn-lt"/>
            </a:endParaRPr>
          </a:p>
        </p:txBody>
      </p:sp>
      <p:sp>
        <p:nvSpPr>
          <p:cNvPr id="9221" name="WordArt 2"/>
          <p:cNvSpPr>
            <a:spLocks noChangeArrowheads="1" noChangeShapeType="1" noTextEdit="1"/>
          </p:cNvSpPr>
          <p:nvPr/>
        </p:nvSpPr>
        <p:spPr bwMode="auto">
          <a:xfrm>
            <a:off x="642938" y="1208088"/>
            <a:ext cx="581025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/>
              </a:rPr>
              <a:t>Список использованных ресурсов: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497</TotalTime>
  <Words>993</Words>
  <Application>Microsoft Office PowerPoint</Application>
  <PresentationFormat>Лист A4 (210x297 мм)</PresentationFormat>
  <Paragraphs>120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Волна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семья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Раздел "Развитие речи"  программы развития и воспитания в детском саду  "Детство" Тема: "Игрушки"</dc:title>
  <dc:creator>Администратор</dc:creator>
  <cp:lastModifiedBy>Солнышко</cp:lastModifiedBy>
  <cp:revision>60</cp:revision>
  <dcterms:created xsi:type="dcterms:W3CDTF">2011-04-13T12:13:26Z</dcterms:created>
  <dcterms:modified xsi:type="dcterms:W3CDTF">2020-02-13T13:59:36Z</dcterms:modified>
</cp:coreProperties>
</file>