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70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CC00"/>
    <a:srgbClr val="66FF33"/>
    <a:srgbClr val="99CCFF"/>
    <a:srgbClr val="FFCC00"/>
    <a:srgbClr val="FFFF00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45B4-E1CD-4D75-AB8A-67BE2E3CC1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53907"/>
      </p:ext>
    </p:extLst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79A0-29CF-43BB-AB61-35834B1E0A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5432"/>
      </p:ext>
    </p:extLst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91CE-E202-4012-8452-6D792B5FBE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42722"/>
      </p:ext>
    </p:extLst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80D2-EA5C-4CC4-A91B-879D52B245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85974"/>
      </p:ext>
    </p:extLst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3CDE6-5766-4D41-A278-8FDB070510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0519"/>
      </p:ext>
    </p:extLst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E607F-0D67-43A7-A775-1D439323C6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77322"/>
      </p:ext>
    </p:extLst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01AB8-9F35-41D1-94AB-B2BBB33AA7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92015"/>
      </p:ext>
    </p:extLst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237-CE99-40E3-9C85-EE07F99EA4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47210"/>
      </p:ext>
    </p:extLst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339D-9262-42EF-8554-1B22750282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38500"/>
      </p:ext>
    </p:extLst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5F58-F116-4FF3-92CC-F3E8AB664A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28394"/>
      </p:ext>
    </p:extLst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EC9C-F469-4BAF-93F1-F9A83DF931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8929"/>
      </p:ext>
    </p:extLst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F1F0142-BBA2-4FFA-AFEA-4AD92F1EC7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9512" y="260648"/>
            <a:ext cx="86423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200" dirty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государственное бюджетное общеобразовательное   учреждение  Самарской области </a:t>
            </a:r>
          </a:p>
          <a:p>
            <a:pPr algn="ctr"/>
            <a:r>
              <a:rPr lang="ru-RU" sz="1200" dirty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средняя общеобразовательная школа №1 «Образовательный центр» </a:t>
            </a:r>
          </a:p>
          <a:p>
            <a:pPr algn="ctr"/>
            <a:r>
              <a:rPr lang="ru-RU" sz="1200" dirty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имени 21 армии Вооруженных сил СССР  п.г.т. Стройкерамика   </a:t>
            </a:r>
          </a:p>
          <a:p>
            <a:pPr algn="ctr"/>
            <a:r>
              <a:rPr lang="ru-RU" sz="1200" dirty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муниципального района Волжский Самарской области</a:t>
            </a:r>
          </a:p>
          <a:p>
            <a:pPr algn="ctr"/>
            <a:r>
              <a:rPr lang="ru-RU" sz="1200" dirty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структурное подразделение «Детский сад «Солнышко</a:t>
            </a:r>
            <a:r>
              <a:rPr lang="ru-RU" sz="1200" dirty="0" smtClean="0">
                <a:solidFill>
                  <a:srgbClr val="0066FF"/>
                </a:solidFill>
                <a:latin typeface="Bookman Old Style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66FF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71550" y="5516563"/>
            <a:ext cx="7580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Bookman Old Style" pitchFamily="18" charset="0"/>
              </a:rPr>
              <a:t>Косица Наталья Сергеевна                         инструктор по физической культуре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827088" y="1557338"/>
            <a:ext cx="76327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600" dirty="0">
              <a:solidFill>
                <a:srgbClr val="6F3A05"/>
              </a:solidFill>
            </a:endParaRPr>
          </a:p>
          <a:p>
            <a:pPr algn="ctr"/>
            <a:r>
              <a:rPr lang="ru-RU" sz="5400" i="1" dirty="0">
                <a:solidFill>
                  <a:srgbClr val="0000CC"/>
                </a:solidFill>
                <a:latin typeface="Bookman Old Style" pitchFamily="18" charset="0"/>
              </a:rPr>
              <a:t>Значение ходьбы для физического развития ребёнка</a:t>
            </a:r>
          </a:p>
          <a:p>
            <a:pPr algn="ctr"/>
            <a:endParaRPr lang="ru-RU" sz="5400" i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-252413" y="5589588"/>
            <a:ext cx="972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Bookman Old Style" pitchFamily="18" charset="0"/>
              </a:rPr>
              <a:t>Для устранения неравномерности шагов используется ходьба с перешагиванием через предметы.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468313" y="260350"/>
            <a:ext cx="96123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  </a:t>
            </a:r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РАВНОМЕРНЫЙ ШАГ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33798" name="Picture 6" descr="март 2010 0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r="2136"/>
          <a:stretch>
            <a:fillRect/>
          </a:stretch>
        </p:blipFill>
        <p:spPr bwMode="auto">
          <a:xfrm>
            <a:off x="1042988" y="1052513"/>
            <a:ext cx="7127875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252413" y="5661025"/>
            <a:ext cx="972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Bookman Old Style" pitchFamily="18" charset="0"/>
              </a:rPr>
              <a:t>Увеличению амплитуды движения рук способствует </a:t>
            </a:r>
          </a:p>
          <a:p>
            <a:pPr algn="ctr"/>
            <a:r>
              <a:rPr lang="ru-RU" sz="2200">
                <a:solidFill>
                  <a:srgbClr val="0066FF"/>
                </a:solidFill>
                <a:latin typeface="Bookman Old Style" pitchFamily="18" charset="0"/>
              </a:rPr>
              <a:t>ходьба широким шагом.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468313" y="260350"/>
            <a:ext cx="96123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  </a:t>
            </a:r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ЭНЕРГИЧНЫЕ ДВИЖЕНИЯ РУК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34822" name="Picture 6" descr="март 2010 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b="10345"/>
          <a:stretch>
            <a:fillRect/>
          </a:stretch>
        </p:blipFill>
        <p:spPr bwMode="auto">
          <a:xfrm>
            <a:off x="1042988" y="1125538"/>
            <a:ext cx="72834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34559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Для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развития перекрестной координации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рук и ног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детям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предлагают чередование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ходьбы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и бега.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-612775" y="260350"/>
            <a:ext cx="102981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100" i="1">
                <a:solidFill>
                  <a:srgbClr val="0066FF"/>
                </a:solidFill>
                <a:latin typeface="Bookman Old Style" pitchFamily="18" charset="0"/>
              </a:rPr>
              <a:t>НАЛИЧИЕ</a:t>
            </a:r>
            <a:r>
              <a:rPr lang="ru-RU" sz="2400" i="1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ru-RU" sz="3100" i="1">
                <a:solidFill>
                  <a:srgbClr val="0066FF"/>
                </a:solidFill>
                <a:latin typeface="Bookman Old Style" pitchFamily="18" charset="0"/>
              </a:rPr>
              <a:t>ПЕРЕКРЕСТНОЙ</a:t>
            </a:r>
            <a:r>
              <a:rPr lang="ru-RU" sz="2400" i="1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ru-RU" sz="3100" i="1">
                <a:solidFill>
                  <a:srgbClr val="0066FF"/>
                </a:solidFill>
                <a:latin typeface="Bookman Old Style" pitchFamily="18" charset="0"/>
              </a:rPr>
              <a:t>КООРДИНАЦИИ</a:t>
            </a:r>
          </a:p>
        </p:txBody>
      </p:sp>
      <p:pic>
        <p:nvPicPr>
          <p:cNvPr id="35846" name="Picture 6" descr="март 2010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 t="19762"/>
          <a:stretch>
            <a:fillRect/>
          </a:stretch>
        </p:blipFill>
        <p:spPr bwMode="auto">
          <a:xfrm>
            <a:off x="4140200" y="1052513"/>
            <a:ext cx="403225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 flipV="1">
            <a:off x="395288" y="333375"/>
            <a:ext cx="8229600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9750" y="1341438"/>
            <a:ext cx="81359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66FF"/>
                </a:solidFill>
              </a:rPr>
              <a:t>Ходьба   имеет    огромное   значение    для развития ребенка в дошкольном возрасте:  она       удовлетворяет           потребность организма    в      движении,     содействует поддержанию   и      развитию         функций кровообращения,  дыхания,   пищеварения. Но, стремясь  сформировать правильную технику   ходьбы,    важно  помнить,    что любое движение,  выполняемое человеком, всё же остается строго индивидуальным.</a:t>
            </a: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20713"/>
            <a:ext cx="8964613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i="1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r>
              <a:rPr lang="ru-RU" sz="2800" i="1">
                <a:solidFill>
                  <a:srgbClr val="0066FF"/>
                </a:solidFill>
                <a:latin typeface="Bookman Old Style" pitchFamily="18" charset="0"/>
              </a:rPr>
              <a:t>Красивая походка –понятие не только </a:t>
            </a:r>
          </a:p>
          <a:p>
            <a:pPr algn="ctr"/>
            <a:r>
              <a:rPr lang="ru-RU" sz="2800" i="1">
                <a:solidFill>
                  <a:srgbClr val="0066FF"/>
                </a:solidFill>
                <a:latin typeface="Bookman Old Style" pitchFamily="18" charset="0"/>
              </a:rPr>
              <a:t>эстетическое. От того, как мы ходим</a:t>
            </a:r>
          </a:p>
          <a:p>
            <a:pPr algn="ctr"/>
            <a:r>
              <a:rPr lang="ru-RU" sz="2800" i="1">
                <a:solidFill>
                  <a:srgbClr val="0066FF"/>
                </a:solidFill>
                <a:latin typeface="Bookman Old Style" pitchFamily="18" charset="0"/>
              </a:rPr>
              <a:t>зависит    положение   и деятельность внутренних       органов,       состояние позвоночника,     а значит,    здоровье, которое   закладывается   в  детстве. Ставя      знак      равенства      между правильной походкой  и  здоровьем, мы приходим    к  выводу:    формирование правильной ходьбы  –  одна из  главных задач физического воспитания в  ДОУ.</a:t>
            </a:r>
          </a:p>
          <a:p>
            <a:pPr algn="ctr"/>
            <a:endParaRPr lang="ru-RU" sz="280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flipV="1">
            <a:off x="395288" y="333375"/>
            <a:ext cx="8229600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/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388" y="476250"/>
            <a:ext cx="89646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КРИТЕРИИ ПРАВИЛЬНОЙ ХОДЬБЫ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323850" y="1125538"/>
            <a:ext cx="8351838" cy="5256212"/>
            <a:chOff x="1429" y="703"/>
            <a:chExt cx="2858" cy="2858"/>
          </a:xfrm>
        </p:grpSpPr>
        <p:sp>
          <p:nvSpPr>
            <p:cNvPr id="3" name="_s21522"/>
            <p:cNvSpPr>
              <a:spLocks noChangeShapeType="1"/>
            </p:cNvSpPr>
            <p:nvPr/>
          </p:nvSpPr>
          <p:spPr bwMode="auto">
            <a:xfrm flipH="1" flipV="1">
              <a:off x="2378" y="165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1521"/>
            <p:cNvSpPr>
              <a:spLocks noChangeArrowheads="1"/>
            </p:cNvSpPr>
            <p:nvPr/>
          </p:nvSpPr>
          <p:spPr bwMode="auto">
            <a:xfrm>
              <a:off x="1799" y="107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Голова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и туловище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прямо</a:t>
              </a: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7" name="_s21518"/>
            <p:cNvSpPr>
              <a:spLocks noChangeShapeType="1"/>
            </p:cNvSpPr>
            <p:nvPr/>
          </p:nvSpPr>
          <p:spPr bwMode="auto">
            <a:xfrm flipH="1">
              <a:off x="2179" y="2131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1517"/>
            <p:cNvSpPr>
              <a:spLocks noChangeArrowheads="1"/>
            </p:cNvSpPr>
            <p:nvPr/>
          </p:nvSpPr>
          <p:spPr bwMode="auto">
            <a:xfrm>
              <a:off x="1501" y="179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Перекрестная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координация</a:t>
              </a:r>
            </a:p>
          </p:txBody>
        </p:sp>
        <p:sp>
          <p:nvSpPr>
            <p:cNvPr id="9" name="_s21516"/>
            <p:cNvSpPr>
              <a:spLocks noChangeShapeType="1"/>
            </p:cNvSpPr>
            <p:nvPr/>
          </p:nvSpPr>
          <p:spPr bwMode="auto">
            <a:xfrm flipH="1">
              <a:off x="2378" y="2370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1515"/>
            <p:cNvSpPr>
              <a:spLocks noChangeArrowheads="1"/>
            </p:cNvSpPr>
            <p:nvPr/>
          </p:nvSpPr>
          <p:spPr bwMode="auto">
            <a:xfrm>
              <a:off x="1799" y="251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Энергичные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движения рук</a:t>
              </a:r>
            </a:p>
          </p:txBody>
        </p:sp>
        <p:sp>
          <p:nvSpPr>
            <p:cNvPr id="11" name="_s21520"/>
            <p:cNvSpPr>
              <a:spLocks noChangeShapeType="1"/>
            </p:cNvSpPr>
            <p:nvPr/>
          </p:nvSpPr>
          <p:spPr bwMode="auto">
            <a:xfrm>
              <a:off x="2858" y="2469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1519"/>
            <p:cNvSpPr>
              <a:spLocks noChangeArrowheads="1"/>
            </p:cNvSpPr>
            <p:nvPr/>
          </p:nvSpPr>
          <p:spPr bwMode="auto">
            <a:xfrm>
              <a:off x="2519" y="2810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Равномерный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шаг</a:t>
              </a:r>
            </a:p>
          </p:txBody>
        </p:sp>
        <p:sp>
          <p:nvSpPr>
            <p:cNvPr id="13" name="_s21524"/>
            <p:cNvSpPr>
              <a:spLocks noChangeShapeType="1"/>
            </p:cNvSpPr>
            <p:nvPr/>
          </p:nvSpPr>
          <p:spPr bwMode="auto">
            <a:xfrm>
              <a:off x="3097" y="2370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1523"/>
            <p:cNvSpPr>
              <a:spLocks noChangeArrowheads="1"/>
            </p:cNvSpPr>
            <p:nvPr/>
          </p:nvSpPr>
          <p:spPr bwMode="auto">
            <a:xfrm>
              <a:off x="3239" y="251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Сохранение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направления</a:t>
              </a:r>
            </a:p>
          </p:txBody>
        </p:sp>
        <p:sp>
          <p:nvSpPr>
            <p:cNvPr id="15" name="_s21526"/>
            <p:cNvSpPr>
              <a:spLocks noChangeShapeType="1"/>
            </p:cNvSpPr>
            <p:nvPr/>
          </p:nvSpPr>
          <p:spPr bwMode="auto">
            <a:xfrm>
              <a:off x="3196" y="2131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1525"/>
            <p:cNvSpPr>
              <a:spLocks noChangeArrowheads="1"/>
            </p:cNvSpPr>
            <p:nvPr/>
          </p:nvSpPr>
          <p:spPr bwMode="auto">
            <a:xfrm>
              <a:off x="3537" y="179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Стопы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развернуты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наружу</a:t>
              </a:r>
            </a:p>
          </p:txBody>
        </p:sp>
        <p:sp>
          <p:nvSpPr>
            <p:cNvPr id="17" name="_s21528"/>
            <p:cNvSpPr>
              <a:spLocks noChangeShapeType="1"/>
            </p:cNvSpPr>
            <p:nvPr/>
          </p:nvSpPr>
          <p:spPr bwMode="auto">
            <a:xfrm flipV="1">
              <a:off x="3097" y="165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21527"/>
            <p:cNvSpPr>
              <a:spLocks noChangeArrowheads="1"/>
            </p:cNvSpPr>
            <p:nvPr/>
          </p:nvSpPr>
          <p:spPr bwMode="auto">
            <a:xfrm>
              <a:off x="3239" y="107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Энергичное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отталкивание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стопы</a:t>
              </a:r>
            </a:p>
          </p:txBody>
        </p:sp>
        <p:sp>
          <p:nvSpPr>
            <p:cNvPr id="19" name="_s21514"/>
            <p:cNvSpPr>
              <a:spLocks noChangeShapeType="1"/>
            </p:cNvSpPr>
            <p:nvPr/>
          </p:nvSpPr>
          <p:spPr bwMode="auto">
            <a:xfrm flipV="1">
              <a:off x="2858" y="1452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21513"/>
            <p:cNvSpPr>
              <a:spLocks noChangeArrowheads="1"/>
            </p:cNvSpPr>
            <p:nvPr/>
          </p:nvSpPr>
          <p:spPr bwMode="auto">
            <a:xfrm>
              <a:off x="2519" y="774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Отсутствие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шарканья</a:t>
              </a:r>
            </a:p>
          </p:txBody>
        </p:sp>
        <p:sp>
          <p:nvSpPr>
            <p:cNvPr id="21" name="_s21512"/>
            <p:cNvSpPr>
              <a:spLocks noChangeArrowheads="1"/>
            </p:cNvSpPr>
            <p:nvPr/>
          </p:nvSpPr>
          <p:spPr bwMode="auto">
            <a:xfrm>
              <a:off x="2519" y="1793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ПРАВИЛЬНАЯ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 ХОДЬБА</a:t>
              </a:r>
            </a:p>
          </p:txBody>
        </p:sp>
      </p:grp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15778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Чтобы приучить детей держать голову и туловище прямо, рекомендуется выполнять ходьбу с мешочком на голове.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ГОЛОВА И ТУЛОВИЩЕ ПРЯМО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23559" name="Picture 7" descr="март 2010 0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19002"/>
          <a:stretch>
            <a:fillRect/>
          </a:stretch>
        </p:blipFill>
        <p:spPr bwMode="auto">
          <a:xfrm>
            <a:off x="1403350" y="1052513"/>
            <a:ext cx="6272213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36718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Увеличению высоты подъема ноги, чтобы дети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не шаркали, способствует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ходьба с высоким подниманием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колена (бедра).</a:t>
            </a:r>
          </a:p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ОТСУТСТВИЕ ШАРКАНЬЯ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28678" name="Picture 6" descr="март 2010 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r="17960" b="9038"/>
          <a:stretch>
            <a:fillRect/>
          </a:stretch>
        </p:blipFill>
        <p:spPr bwMode="auto">
          <a:xfrm>
            <a:off x="3779838" y="1268413"/>
            <a:ext cx="46799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6610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Для формирования энергичного отталкивания стопой от опоры способствует ходьба на носках.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-504825" y="260350"/>
            <a:ext cx="9648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 </a:t>
            </a:r>
            <a:r>
              <a:rPr lang="ru-RU" sz="3400" i="1">
                <a:solidFill>
                  <a:srgbClr val="0066FF"/>
                </a:solidFill>
                <a:latin typeface="Bookman Old Style" pitchFamily="18" charset="0"/>
              </a:rPr>
              <a:t>ЭНЕРГИЧНОЕ ОТТАЛКИВАНИЕ СТОПЫ</a:t>
            </a:r>
          </a:p>
        </p:txBody>
      </p:sp>
      <p:pic>
        <p:nvPicPr>
          <p:cNvPr id="27654" name="Picture 6" descr="март 2010 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12671" r="2136" b="5609"/>
          <a:stretch>
            <a:fillRect/>
          </a:stretch>
        </p:blipFill>
        <p:spPr bwMode="auto">
          <a:xfrm>
            <a:off x="1403350" y="1052513"/>
            <a:ext cx="669766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252413" y="5805488"/>
            <a:ext cx="9720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Bookman Old Style" pitchFamily="18" charset="0"/>
              </a:rPr>
              <a:t>Для формирования правильной постановки стопы способствуют упражнения в ходьбе по наклонной доске.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-468313" y="260350"/>
            <a:ext cx="96123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  </a:t>
            </a:r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ПРАВИЛЬНАЯ ПОСТАНОВКА СТОПЫ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30726" name="Picture 6" descr="март 2010 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17146" r="3094" b="1134"/>
          <a:stretch>
            <a:fillRect/>
          </a:stretch>
        </p:blipFill>
        <p:spPr bwMode="auto">
          <a:xfrm>
            <a:off x="1258888" y="1125538"/>
            <a:ext cx="669766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-252413" y="5589588"/>
            <a:ext cx="972026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Bookman Old Style" pitchFamily="18" charset="0"/>
              </a:rPr>
              <a:t>Для формирования правильной постановки стопы способствуют также упражнения в ходьбе по дорожке с нарисованными стопами, развернутыми наружу.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-468313" y="260350"/>
            <a:ext cx="96123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  </a:t>
            </a:r>
            <a:r>
              <a:rPr lang="ru-RU" sz="3600" i="1">
                <a:solidFill>
                  <a:srgbClr val="0066FF"/>
                </a:solidFill>
                <a:latin typeface="Bookman Old Style" pitchFamily="18" charset="0"/>
              </a:rPr>
              <a:t>ПРАВИЛЬНАЯ ПОСТАНОВКА СТОПЫ</a:t>
            </a:r>
            <a:endParaRPr lang="ru-RU" sz="3600" b="0" i="1">
              <a:solidFill>
                <a:srgbClr val="0066FF"/>
              </a:solidFill>
              <a:latin typeface="Bookman Old Style" pitchFamily="18" charset="0"/>
            </a:endParaRPr>
          </a:p>
        </p:txBody>
      </p:sp>
      <p:pic>
        <p:nvPicPr>
          <p:cNvPr id="31750" name="Picture 6" descr="март 2010 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14326"/>
          <a:stretch>
            <a:fillRect/>
          </a:stretch>
        </p:blipFill>
        <p:spPr bwMode="auto">
          <a:xfrm>
            <a:off x="1116013" y="1125538"/>
            <a:ext cx="7283450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79700" y="2051050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3276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endParaRPr lang="ru-RU" sz="2400"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Чтобы выработать умение сохранять прямое направление дается задание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идти по ограниченной площади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опоры (например, </a:t>
            </a:r>
          </a:p>
          <a:p>
            <a:pPr algn="ctr"/>
            <a:r>
              <a:rPr lang="ru-RU" sz="2400">
                <a:solidFill>
                  <a:srgbClr val="0066FF"/>
                </a:solidFill>
                <a:latin typeface="Bookman Old Style" pitchFamily="18" charset="0"/>
              </a:rPr>
              <a:t>по доске).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973138" y="260350"/>
            <a:ext cx="107299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  СОХРАНЕНИЕ</a:t>
            </a:r>
            <a:r>
              <a:rPr lang="ru-RU" sz="2400" i="1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НАПРАВЛЕНИЯ</a:t>
            </a:r>
            <a:r>
              <a:rPr lang="ru-RU" sz="1600" i="1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ru-RU" sz="3200" i="1">
                <a:solidFill>
                  <a:srgbClr val="0066FF"/>
                </a:solidFill>
                <a:latin typeface="Bookman Old Style" pitchFamily="18" charset="0"/>
              </a:rPr>
              <a:t>ДВИЖЕНИЯ</a:t>
            </a:r>
          </a:p>
        </p:txBody>
      </p:sp>
      <p:pic>
        <p:nvPicPr>
          <p:cNvPr id="32774" name="Picture 6" descr="март 2010 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t="16623"/>
          <a:stretch>
            <a:fillRect/>
          </a:stretch>
        </p:blipFill>
        <p:spPr bwMode="auto">
          <a:xfrm>
            <a:off x="3779838" y="1196975"/>
            <a:ext cx="461803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356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Солнышко</cp:lastModifiedBy>
  <cp:revision>39</cp:revision>
  <dcterms:created xsi:type="dcterms:W3CDTF">2008-06-23T15:47:14Z</dcterms:created>
  <dcterms:modified xsi:type="dcterms:W3CDTF">2020-02-26T09:47:44Z</dcterms:modified>
</cp:coreProperties>
</file>