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2" r:id="rId3"/>
    <p:sldId id="275" r:id="rId4"/>
    <p:sldId id="276" r:id="rId5"/>
    <p:sldId id="257" r:id="rId6"/>
    <p:sldId id="273" r:id="rId7"/>
    <p:sldId id="284" r:id="rId8"/>
    <p:sldId id="277" r:id="rId9"/>
    <p:sldId id="269" r:id="rId10"/>
    <p:sldId id="285" r:id="rId11"/>
    <p:sldId id="278" r:id="rId12"/>
    <p:sldId id="287" r:id="rId13"/>
    <p:sldId id="288" r:id="rId14"/>
    <p:sldId id="289" r:id="rId15"/>
    <p:sldId id="290" r:id="rId16"/>
    <p:sldId id="291" r:id="rId17"/>
    <p:sldId id="279" r:id="rId18"/>
    <p:sldId id="261" r:id="rId19"/>
    <p:sldId id="274" r:id="rId20"/>
    <p:sldId id="260" r:id="rId21"/>
    <p:sldId id="281" r:id="rId22"/>
    <p:sldId id="263" r:id="rId23"/>
    <p:sldId id="262" r:id="rId24"/>
    <p:sldId id="283" r:id="rId25"/>
    <p:sldId id="282" r:id="rId26"/>
    <p:sldId id="267" r:id="rId27"/>
    <p:sldId id="270" r:id="rId28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003A1A"/>
    <a:srgbClr val="000000"/>
    <a:srgbClr val="6C2E9A"/>
    <a:srgbClr val="58267E"/>
    <a:srgbClr val="FFFFFF"/>
    <a:srgbClr val="00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397" autoAdjust="0"/>
  </p:normalViewPr>
  <p:slideViewPr>
    <p:cSldViewPr>
      <p:cViewPr>
        <p:scale>
          <a:sx n="66" d="100"/>
          <a:sy n="66" d="100"/>
        </p:scale>
        <p:origin x="-150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6EB81-D20A-4B91-9CF6-1AE7DA625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7400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151AB58-315D-41C8-99ED-11C1C03D8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438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51AB58-315D-41C8-99ED-11C1C03D880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1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7B2AD3-45DE-42CA-8CC1-0E4AF0ED0317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D829D0-63EE-48D9-803A-D5E4624DD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04E4-832B-4B6E-8AC0-1DFEF47B8029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CD51-EF93-4AF6-82C2-EBA96291D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CE60-4B0C-424D-BBB3-58C8F8206B70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14F5-6595-4651-93D8-9EC3C3E80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897A-E816-4BA2-B544-9BE05B4A69FC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D3AE-62E1-4B2B-801C-3BE3274F8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208A07-B3CA-48FD-9DD3-F7BBB5E66AD6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8FDAA3-E0BB-49F7-97FF-AF2CD653D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2C474B-24E5-4CC3-83A1-8D9F7F127DF7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2D04BE-2E13-41FE-9E99-4F2716928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294C50-39C4-4287-8A00-3513E2FB712A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88BCCF-25AF-4C69-804C-E005BCA80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254D-E891-4F7D-A63D-1B274B546F68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B735-3A2C-4423-8DA2-795D262CE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7EC4B-29FF-49CC-B4EB-92AF5F4D5E46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657CF7-15E6-44E8-973D-5211A8226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3B97-6272-473F-B4A5-D60AA4ADBF86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2AD9-6D60-4476-A6E0-65EF63E70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1A5DA9-2F2A-4B7B-B983-A17830215181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A5469C-FCB2-4907-BB10-DCBCFE8C2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1BB1D49-F702-4473-8F9F-225D470691C7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D522FBD-620A-41A2-9A76-7BA1119AC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00FF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FF48"/>
          </a:solidFill>
          <a:latin typeface="Calibri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slide" Target="slide2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slide" Target="slide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slide" Target="slide26.xml"/><Relationship Id="rId5" Type="http://schemas.openxmlformats.org/officeDocument/2006/relationships/image" Target="../media/image26.png"/><Relationship Id="rId10" Type="http://schemas.openxmlformats.org/officeDocument/2006/relationships/slide" Target="slide3.xml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3.xml"/><Relationship Id="rId4" Type="http://schemas.openxmlformats.org/officeDocument/2006/relationships/image" Target="../media/image3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3.xml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image" Target="../media/image7.pn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400/natali73123.e5/0_3b7cc_8d093e9b_XL.jpg" TargetMode="External"/><Relationship Id="rId7" Type="http://schemas.openxmlformats.org/officeDocument/2006/relationships/hyperlink" Target="http://img-fotki.yandex.ru/get/5305/107153161.78c/0_9056e_5bddb541_XL" TargetMode="External"/><Relationship Id="rId2" Type="http://schemas.openxmlformats.org/officeDocument/2006/relationships/hyperlink" Target="http://img-fotki.yandex.ru/get/6500/130782014.294/0_8fc11_b4d25e17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019.radikal.ru/i611/1306/f5/eb0e90d21dc9.gif" TargetMode="External"/><Relationship Id="rId5" Type="http://schemas.openxmlformats.org/officeDocument/2006/relationships/hyperlink" Target="http://onlinetestpad.com/filestest/0008500-0009000/8706/12.png" TargetMode="External"/><Relationship Id="rId4" Type="http://schemas.openxmlformats.org/officeDocument/2006/relationships/hyperlink" Target="http://savepic.su/422861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22.xml"/><Relationship Id="rId2" Type="http://schemas.openxmlformats.org/officeDocument/2006/relationships/slide" Target="slide2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slide" Target="slide12.xml"/><Relationship Id="rId10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260350"/>
            <a:ext cx="8362950" cy="1368425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5024"/>
                </a:solidFill>
              </a:rPr>
              <a:t>Государственное бюджетное общеобразовательное   учреждение Самарской области </a:t>
            </a:r>
            <a:br>
              <a:rPr lang="ru-RU" sz="1400" b="1" dirty="0" smtClean="0">
                <a:solidFill>
                  <a:srgbClr val="005024"/>
                </a:solidFill>
              </a:rPr>
            </a:br>
            <a:r>
              <a:rPr lang="ru-RU" sz="1400" b="1" dirty="0" smtClean="0">
                <a:solidFill>
                  <a:srgbClr val="005024"/>
                </a:solidFill>
              </a:rPr>
              <a:t> средняя общеобразовательная школа №1 «Образовательный центр» </a:t>
            </a:r>
            <a:endParaRPr lang="ru-RU" sz="1400" b="1" dirty="0" smtClean="0">
              <a:solidFill>
                <a:srgbClr val="005024"/>
              </a:solidFill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05024"/>
                </a:solidFill>
              </a:rPr>
              <a:t>и</a:t>
            </a:r>
            <a:r>
              <a:rPr lang="ru-RU" sz="1400" b="1" dirty="0" smtClean="0">
                <a:solidFill>
                  <a:srgbClr val="005024"/>
                </a:solidFill>
              </a:rPr>
              <a:t>мени 21 армии Вооруженных сил СССР п.г.т</a:t>
            </a:r>
            <a:r>
              <a:rPr lang="ru-RU" sz="1400" b="1" dirty="0" smtClean="0">
                <a:solidFill>
                  <a:srgbClr val="005024"/>
                </a:solidFill>
              </a:rPr>
              <a:t>. Стройкерамика   </a:t>
            </a:r>
            <a:endParaRPr lang="ru-RU" sz="1400" b="1" dirty="0" smtClean="0">
              <a:solidFill>
                <a:srgbClr val="005024"/>
              </a:solidFill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5024"/>
                </a:solidFill>
              </a:rPr>
              <a:t>муниципального </a:t>
            </a:r>
            <a:r>
              <a:rPr lang="ru-RU" sz="1400" b="1" dirty="0" smtClean="0">
                <a:solidFill>
                  <a:srgbClr val="005024"/>
                </a:solidFill>
              </a:rPr>
              <a:t>района Волжский Самарской области</a:t>
            </a:r>
          </a:p>
          <a:p>
            <a:pPr algn="ctr" eaLnBrk="1" hangingPunct="1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5024"/>
                </a:solidFill>
              </a:rPr>
              <a:t/>
            </a:r>
            <a:br>
              <a:rPr lang="ru-RU" sz="1400" b="1" dirty="0" smtClean="0">
                <a:solidFill>
                  <a:srgbClr val="005024"/>
                </a:solidFill>
              </a:rPr>
            </a:br>
            <a:r>
              <a:rPr lang="ru-RU" sz="1600" b="1" dirty="0" smtClean="0">
                <a:solidFill>
                  <a:srgbClr val="005024"/>
                </a:solidFill>
              </a:rPr>
              <a:t>структурное подразделение «Детский сад «Солнышко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ru-RU" sz="1400" b="1" dirty="0" smtClean="0">
              <a:solidFill>
                <a:schemeClr val="folHlink"/>
              </a:solidFill>
              <a:latin typeface="+mj-lt"/>
            </a:endParaRPr>
          </a:p>
        </p:txBody>
      </p:sp>
      <p:sp>
        <p:nvSpPr>
          <p:cNvPr id="2" name="Подзаголовок 2"/>
          <p:cNvSpPr>
            <a:spLocks/>
          </p:cNvSpPr>
          <p:nvPr/>
        </p:nvSpPr>
        <p:spPr bwMode="auto">
          <a:xfrm>
            <a:off x="539750" y="2349500"/>
            <a:ext cx="83629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 algn="ctr"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«Математика в фигурах»</a:t>
            </a:r>
            <a:br>
              <a:rPr lang="ru-RU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дидактическое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пособие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для детей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старшего дошкольного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возраста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одзаголовок 2"/>
          <p:cNvSpPr>
            <a:spLocks/>
          </p:cNvSpPr>
          <p:nvPr/>
        </p:nvSpPr>
        <p:spPr bwMode="auto">
          <a:xfrm>
            <a:off x="5762060" y="4841776"/>
            <a:ext cx="37444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50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Автор:</a:t>
            </a:r>
            <a:endParaRPr lang="ru-RU" sz="2000" b="1" dirty="0" smtClean="0">
              <a:solidFill>
                <a:srgbClr val="0050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50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Родионова  </a:t>
            </a:r>
          </a:p>
          <a:p>
            <a:pPr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502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Татьяна Васильевна</a:t>
            </a:r>
            <a:endParaRPr lang="ru-RU" sz="2400" b="1" dirty="0">
              <a:solidFill>
                <a:srgbClr val="0050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endParaRPr lang="ru-RU" sz="2000" b="1" dirty="0">
              <a:solidFill>
                <a:srgbClr val="0050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endParaRPr lang="ru-RU" sz="2000" b="1" dirty="0">
              <a:solidFill>
                <a:srgbClr val="0050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r"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endParaRPr lang="ru-RU" sz="2000" b="1" dirty="0">
              <a:solidFill>
                <a:srgbClr val="00502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14340" name="Picture 6" descr="Геометрические фигуры для детей видео - Всё о фигуре здес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" y="3644900"/>
            <a:ext cx="25876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9809" y="3357563"/>
            <a:ext cx="1581226" cy="30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3238500"/>
            <a:ext cx="1065212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73288" y="2138363"/>
            <a:ext cx="2881312" cy="2879725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182813" y="782638"/>
            <a:ext cx="2879725" cy="1368425"/>
          </a:xfrm>
          <a:prstGeom prst="triangle">
            <a:avLst/>
          </a:prstGeom>
          <a:solidFill>
            <a:srgbClr val="96969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1175" y="2960688"/>
            <a:ext cx="1081088" cy="1081087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2351088" y="1316038"/>
            <a:ext cx="1131887" cy="300037"/>
          </a:xfrm>
          <a:prstGeom prst="rect">
            <a:avLst/>
          </a:prstGeom>
          <a:solidFill>
            <a:srgbClr val="96969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правляющая кнопка: домой 16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1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96225" y="1301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573713" y="3444875"/>
            <a:ext cx="2881312" cy="2879725"/>
          </a:xfrm>
          <a:prstGeom prst="rect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00975" y="1635125"/>
            <a:ext cx="1081088" cy="1081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1135063" y="5265738"/>
            <a:ext cx="2879725" cy="1366837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4322763" y="5799138"/>
            <a:ext cx="1131887" cy="30003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78600" y="2470150"/>
            <a:ext cx="719138" cy="720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189538" y="436563"/>
            <a:ext cx="1824037" cy="1366837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6767513" y="1044575"/>
            <a:ext cx="1233487" cy="150813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352550" y="520700"/>
            <a:ext cx="97155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Трапеция 27"/>
          <p:cNvSpPr/>
          <p:nvPr/>
        </p:nvSpPr>
        <p:spPr>
          <a:xfrm>
            <a:off x="350838" y="1692275"/>
            <a:ext cx="1604962" cy="947738"/>
          </a:xfrm>
          <a:prstGeom prst="trapezoid">
            <a:avLst>
              <a:gd name="adj" fmla="val 43344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3571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9278E-7 L -0.36944 -0.191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9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3728E-6 L -0.52239 0.19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8" y="9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1.25809E-6 L 0.11389 -0.660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330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5809E-6 L -0.21563 -0.650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-32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850" y="411163"/>
            <a:ext cx="84963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>
            <a:normAutofit fontScale="92500" lnSpcReduction="10000"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«ЗАГАДКИ»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Дидактическая задача: развивать у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детей логическое мышление, упражнять в знании геометрических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                  фигур.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Навигация:   -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- для возврата к перечню игр используйте управляющую кнопку        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к описанию игры  -                    ,  выход из игры  -                   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          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latin typeface="+mj-lt"/>
              </a:rPr>
              <a:t>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latin typeface="+mj-lt"/>
              </a:rPr>
              <a:t>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+mj-lt"/>
              </a:rPr>
              <a:t>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            </a:t>
            </a: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6732240" y="2138953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920372" y="1828081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7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9275" y="3500438"/>
            <a:ext cx="15128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омой 20">
            <a:hlinkClick r:id="rId6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91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471738"/>
            <a:ext cx="4699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6725" y="2471738"/>
            <a:ext cx="825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/>
          <a:srcRect l="5479" t="-253" r="-1041" b="253"/>
          <a:stretch>
            <a:fillRect/>
          </a:stretch>
        </p:blipFill>
        <p:spPr bwMode="auto">
          <a:xfrm>
            <a:off x="5199063" y="5335588"/>
            <a:ext cx="5286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-2" r="2335" b="20612"/>
          <a:stretch>
            <a:fillRect/>
          </a:stretch>
        </p:blipFill>
        <p:spPr bwMode="auto">
          <a:xfrm>
            <a:off x="5813425" y="4941888"/>
            <a:ext cx="6016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/>
          <a:srcRect l="8508" t="26723" r="6126" b="13280"/>
          <a:stretch>
            <a:fillRect/>
          </a:stretch>
        </p:blipFill>
        <p:spPr bwMode="auto">
          <a:xfrm>
            <a:off x="5899150" y="5854700"/>
            <a:ext cx="509588" cy="36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/>
          <a:srcRect l="8344" t="28572" r="31158" b="12244"/>
          <a:stretch>
            <a:fillRect/>
          </a:stretch>
        </p:blipFill>
        <p:spPr bwMode="auto">
          <a:xfrm>
            <a:off x="6678613" y="5595938"/>
            <a:ext cx="331787" cy="33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5479" t="-253" r="-1041" b="253"/>
          <a:stretch>
            <a:fillRect/>
          </a:stretch>
        </p:blipFill>
        <p:spPr bwMode="auto">
          <a:xfrm>
            <a:off x="2268538" y="4910138"/>
            <a:ext cx="15478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8344" t="28572" r="31158" b="12244"/>
          <a:stretch>
            <a:fillRect/>
          </a:stretch>
        </p:blipFill>
        <p:spPr bwMode="auto">
          <a:xfrm>
            <a:off x="5003800" y="5222875"/>
            <a:ext cx="1350963" cy="135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6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3" descr="C:\Users\Наталья\Desktop\Рисунок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00904">
            <a:off x="963613" y="2932113"/>
            <a:ext cx="17811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Наталья\Desktop\Рисунок 2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29025" y="3098800"/>
            <a:ext cx="15049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Наталья\Desktop\Рисунок 3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8550" y="3309938"/>
            <a:ext cx="16827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Прямоугольник 2"/>
          <p:cNvSpPr>
            <a:spLocks noChangeArrowheads="1"/>
          </p:cNvSpPr>
          <p:nvPr/>
        </p:nvSpPr>
        <p:spPr bwMode="auto">
          <a:xfrm>
            <a:off x="339725" y="169863"/>
            <a:ext cx="8537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Он похож на колесо,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еще на букву О.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дороге катится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в ромашке прячется.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Нрав его совсем не крут.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Догадались? Это - (круг)</a:t>
            </a:r>
          </a:p>
        </p:txBody>
      </p:sp>
      <p:pic>
        <p:nvPicPr>
          <p:cNvPr id="25614" name="Picture 2" descr="TDP4: Team Battle Forum * View topic - &quot;Sr&quot;&amp;Bcy;&amp;acy;&amp;rcy;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5479" t="-253" r="-1041" b="253"/>
          <a:stretch>
            <a:fillRect/>
          </a:stretch>
        </p:blipFill>
        <p:spPr bwMode="auto">
          <a:xfrm>
            <a:off x="2268538" y="4910138"/>
            <a:ext cx="15478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8344" t="28572" r="31158" b="12244"/>
          <a:stretch>
            <a:fillRect/>
          </a:stretch>
        </p:blipFill>
        <p:spPr bwMode="auto">
          <a:xfrm>
            <a:off x="5003800" y="5222875"/>
            <a:ext cx="1350963" cy="135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0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3" descr="C:\Users\Наталья\Desktop\Рисунок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00904">
            <a:off x="963613" y="2932113"/>
            <a:ext cx="17811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Наталья\Desktop\Рисунок 2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29025" y="3098800"/>
            <a:ext cx="15049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Наталья\Desktop\Рисунок 3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8550" y="3309938"/>
            <a:ext cx="16827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Прямоугольник 2"/>
          <p:cNvSpPr>
            <a:spLocks noChangeArrowheads="1"/>
          </p:cNvSpPr>
          <p:nvPr/>
        </p:nvSpPr>
        <p:spPr bwMode="auto">
          <a:xfrm>
            <a:off x="292100" y="333375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фигуру посмотри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в альбоме начерти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 угла. Три стороны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 собой соедини.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Получился не угольник,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красивый… (треугольник).</a:t>
            </a:r>
          </a:p>
        </p:txBody>
      </p:sp>
      <p:pic>
        <p:nvPicPr>
          <p:cNvPr id="26638" name="Picture 2" descr="TDP4: Team Battle Forum * View topic - &quot;Sr&quot;&amp;Bcy;&amp;acy;&amp;rcy;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5479" t="-253" r="-1041" b="253"/>
          <a:stretch>
            <a:fillRect/>
          </a:stretch>
        </p:blipFill>
        <p:spPr bwMode="auto">
          <a:xfrm>
            <a:off x="2268538" y="4910138"/>
            <a:ext cx="15478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8344" t="28572" r="31158" b="12244"/>
          <a:stretch>
            <a:fillRect/>
          </a:stretch>
        </p:blipFill>
        <p:spPr bwMode="auto">
          <a:xfrm>
            <a:off x="5003800" y="5222875"/>
            <a:ext cx="1350963" cy="135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4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3" descr="C:\Users\Наталья\Desktop\Рисунок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00904">
            <a:off x="963613" y="2932113"/>
            <a:ext cx="17811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Наталья\Desktop\Рисунок 2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29025" y="3098800"/>
            <a:ext cx="15049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Наталья\Desktop\Рисунок 3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8550" y="3309938"/>
            <a:ext cx="16827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Прямоугольник 2"/>
          <p:cNvSpPr>
            <a:spLocks noChangeArrowheads="1"/>
          </p:cNvSpPr>
          <p:nvPr/>
        </p:nvSpPr>
        <p:spPr bwMode="auto">
          <a:xfrm>
            <a:off x="373063" y="260350"/>
            <a:ext cx="84661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 фигура – хоть куда,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Очень ровная всегда,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углы во мне равны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четыре стороны.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Кубик – мой любимый брат,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Потому что я…. (квадрат).</a:t>
            </a:r>
          </a:p>
          <a:p>
            <a:endParaRPr lang="ru-RU"/>
          </a:p>
        </p:txBody>
      </p:sp>
      <p:pic>
        <p:nvPicPr>
          <p:cNvPr id="27662" name="Picture 2" descr="TDP4: Team Battle Forum * View topic - &quot;Sr&quot;&amp;Bcy;&amp;acy;&amp;rcy;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5479" t="-253" r="-1041" b="253"/>
          <a:stretch>
            <a:fillRect/>
          </a:stretch>
        </p:blipFill>
        <p:spPr bwMode="auto">
          <a:xfrm>
            <a:off x="2268538" y="4910138"/>
            <a:ext cx="15478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8344" t="28572" r="31158" b="12244"/>
          <a:stretch>
            <a:fillRect/>
          </a:stretch>
        </p:blipFill>
        <p:spPr bwMode="auto">
          <a:xfrm>
            <a:off x="5003800" y="5222875"/>
            <a:ext cx="1350963" cy="135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75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Picture 3" descr="C:\Users\Наталья\Desktop\Рисунок 7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400904">
            <a:off x="963613" y="2932113"/>
            <a:ext cx="17811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Наталья\Desktop\Рисунок 2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29025" y="3098800"/>
            <a:ext cx="15049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Наталья\Desktop\Рисунок 3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8550" y="3309938"/>
            <a:ext cx="16827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Прямоугольник 3"/>
          <p:cNvSpPr>
            <a:spLocks noChangeArrowheads="1"/>
          </p:cNvSpPr>
          <p:nvPr/>
        </p:nvSpPr>
        <p:spPr bwMode="auto">
          <a:xfrm>
            <a:off x="250825" y="260350"/>
            <a:ext cx="87280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Чуть приплюснутый квадрат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Приглашает опознать: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Острый угол и тупой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Вечно связаны судьбой.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Догадались дело в чем?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 фигуру назовем? (ромб).</a:t>
            </a:r>
          </a:p>
          <a:p>
            <a:endParaRPr lang="ru-RU"/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86" name="Picture 2" descr="TDP4: Team Battle Forum * View topic - &quot;Sr&quot;&amp;Bcy;&amp;acy;&amp;rcy;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3300" y="4213225"/>
            <a:ext cx="239395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256" t="-795" r="-258" b="668"/>
          <a:stretch>
            <a:fillRect/>
          </a:stretch>
        </p:blipFill>
        <p:spPr bwMode="auto">
          <a:xfrm>
            <a:off x="6489700" y="3100388"/>
            <a:ext cx="11684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4652963"/>
            <a:ext cx="1547812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9813" y="3100388"/>
            <a:ext cx="194786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279400" y="188913"/>
            <a:ext cx="85693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Треугольник подпилили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фигуру получили: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Два тупых угла внутри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два острых – посмотри.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квадрат, не треугольник,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похож на многоугольник. (трапеция).</a:t>
            </a:r>
          </a:p>
        </p:txBody>
      </p:sp>
      <p:sp>
        <p:nvSpPr>
          <p:cNvPr id="12" name="Трапеция 11"/>
          <p:cNvSpPr/>
          <p:nvPr/>
        </p:nvSpPr>
        <p:spPr>
          <a:xfrm>
            <a:off x="3630613" y="3100388"/>
            <a:ext cx="2122487" cy="1144587"/>
          </a:xfrm>
          <a:prstGeom prst="trapezoid">
            <a:avLst>
              <a:gd name="adj" fmla="val 43344"/>
            </a:avLst>
          </a:prstGeom>
          <a:solidFill>
            <a:srgbClr val="58267E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4" name="Дуга 3"/>
          <p:cNvSpPr/>
          <p:nvPr/>
        </p:nvSpPr>
        <p:spPr>
          <a:xfrm rot="6241809">
            <a:off x="4111625" y="3046413"/>
            <a:ext cx="914400" cy="914400"/>
          </a:xfrm>
          <a:prstGeom prst="arc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73563" y="3384550"/>
            <a:ext cx="180975" cy="284163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33913" y="3297238"/>
            <a:ext cx="179387" cy="28416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 flipV="1">
            <a:off x="4692650" y="3438525"/>
            <a:ext cx="61913" cy="873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 flipV="1">
            <a:off x="4432300" y="3503613"/>
            <a:ext cx="63500" cy="87312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8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Управляющая кнопка: домой 21">
            <a:hlinkClick r:id="rId10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12" name="Picture 2" descr="TDP4: Team Battle Forum * View topic - &quot;Sr&quot;&amp;Bcy;&amp;acy;&amp;rcy;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850" y="411163"/>
            <a:ext cx="84963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>
            <a:normAutofit fontScale="92500" lnSpcReduction="10000"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«ПРОДОЛЖИ ЦЕПОЧКУ»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Дидактическая задача: развивать у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детей логическое мышление, упражнять в знании геометрических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                  фигур (продолжить логическую цепочку из геометрических фигур)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Навигация:   -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- для возврата к перечню игр используйте управляющую кнопку        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к описанию игры  -                    ,  выход и з игры    -               .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          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latin typeface="+mj-lt"/>
              </a:rPr>
              <a:t>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latin typeface="+mj-lt"/>
              </a:rPr>
              <a:t>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+mj-lt"/>
              </a:rPr>
              <a:t>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            </a:t>
            </a: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6732240" y="2138953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920372" y="1828081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31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275" y="3500438"/>
            <a:ext cx="15128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35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9425" y="2492375"/>
            <a:ext cx="8255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492375"/>
            <a:ext cx="4683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829425" y="4030663"/>
            <a:ext cx="360363" cy="360362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Трапеция 18"/>
          <p:cNvSpPr/>
          <p:nvPr/>
        </p:nvSpPr>
        <p:spPr>
          <a:xfrm>
            <a:off x="6073775" y="3803650"/>
            <a:ext cx="584200" cy="307975"/>
          </a:xfrm>
          <a:prstGeom prst="trapezoid">
            <a:avLst>
              <a:gd name="adj" fmla="val 43344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81650" y="4079875"/>
            <a:ext cx="358775" cy="358775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7286625" y="4287838"/>
            <a:ext cx="360363" cy="303212"/>
          </a:xfrm>
          <a:prstGeom prst="triangle">
            <a:avLst>
              <a:gd name="adj" fmla="val 47312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5111750" y="4364038"/>
            <a:ext cx="360363" cy="303212"/>
          </a:xfrm>
          <a:prstGeom prst="triangle">
            <a:avLst>
              <a:gd name="adj" fmla="val 47312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06413" y="2716213"/>
            <a:ext cx="744537" cy="439737"/>
          </a:xfrm>
          <a:prstGeom prst="ellipse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33600" y="2601913"/>
            <a:ext cx="576263" cy="576262"/>
          </a:xfrm>
          <a:prstGeom prst="rect">
            <a:avLst/>
          </a:prstGeom>
          <a:solidFill>
            <a:srgbClr val="008A3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58938" y="5610225"/>
            <a:ext cx="827087" cy="457200"/>
          </a:xfrm>
          <a:prstGeom prst="ellipse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0713" y="5045075"/>
            <a:ext cx="1222375" cy="603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3273425" y="4889500"/>
            <a:ext cx="914400" cy="914400"/>
          </a:xfrm>
          <a:prstGeom prst="ellipse">
            <a:avLst/>
          </a:prstGeom>
          <a:solidFill>
            <a:srgbClr val="6598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Трапеция 18"/>
          <p:cNvSpPr/>
          <p:nvPr/>
        </p:nvSpPr>
        <p:spPr>
          <a:xfrm>
            <a:off x="5653088" y="5532438"/>
            <a:ext cx="935037" cy="687387"/>
          </a:xfrm>
          <a:prstGeom prst="trapezoid">
            <a:avLst>
              <a:gd name="adj" fmla="val 37202"/>
            </a:avLst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5038" y="3297238"/>
            <a:ext cx="140970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Управляющая кнопка: домой 21">
            <a:hlinkClick r:id="rId6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58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Равнобедренный треугольник 20"/>
          <p:cNvSpPr/>
          <p:nvPr/>
        </p:nvSpPr>
        <p:spPr>
          <a:xfrm>
            <a:off x="1281113" y="2263775"/>
            <a:ext cx="755650" cy="914400"/>
          </a:xfrm>
          <a:prstGeom prst="triangle">
            <a:avLst/>
          </a:prstGeom>
          <a:solidFill>
            <a:srgbClr val="E0020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84438" y="5467350"/>
            <a:ext cx="755650" cy="914400"/>
          </a:xfrm>
          <a:prstGeom prst="triangle">
            <a:avLst/>
          </a:prstGeom>
          <a:solidFill>
            <a:srgbClr val="E0020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6229350" y="2263775"/>
            <a:ext cx="755650" cy="914400"/>
          </a:xfrm>
          <a:prstGeom prst="triangle">
            <a:avLst/>
          </a:prstGeom>
          <a:solidFill>
            <a:srgbClr val="E00207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30588" y="5872163"/>
            <a:ext cx="576262" cy="576262"/>
          </a:xfrm>
          <a:prstGeom prst="rect">
            <a:avLst/>
          </a:prstGeom>
          <a:solidFill>
            <a:srgbClr val="008A3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573588" y="2571750"/>
            <a:ext cx="574675" cy="576263"/>
          </a:xfrm>
          <a:prstGeom prst="rect">
            <a:avLst/>
          </a:prstGeom>
          <a:solidFill>
            <a:srgbClr val="008A3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4430713" y="5826125"/>
            <a:ext cx="935037" cy="625475"/>
          </a:xfrm>
          <a:prstGeom prst="triangle">
            <a:avLst/>
          </a:prstGeom>
          <a:solidFill>
            <a:srgbClr val="A2020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67650" y="2649538"/>
            <a:ext cx="827088" cy="457200"/>
          </a:xfrm>
          <a:prstGeom prst="ellipse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794000" y="2740025"/>
            <a:ext cx="746125" cy="438150"/>
          </a:xfrm>
          <a:prstGeom prst="ellipse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67" name="Picture 2" descr="TDP4: Team Battle Forum * View topic - &quot;Sr&quot;&amp;Bcy;&amp;acy;&amp;rcy;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6827E-7 L 0.13177 -0.468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-234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2951E-6 L 0.39948 -0.435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217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7012E-6 L 0.40833 -0.481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-240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4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97375" y="51435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78400" y="4140200"/>
            <a:ext cx="914400" cy="914400"/>
          </a:xfrm>
          <a:prstGeom prst="ellipse">
            <a:avLst/>
          </a:prstGeom>
          <a:solidFill>
            <a:srgbClr val="A2020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84263" y="2351088"/>
            <a:ext cx="611187" cy="612775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65463" y="5037138"/>
            <a:ext cx="1258887" cy="1260475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257550" y="808038"/>
            <a:ext cx="1081088" cy="1079500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68975" y="911225"/>
            <a:ext cx="1439863" cy="1439863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08838" y="3481388"/>
            <a:ext cx="1800225" cy="1798637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09625" y="2940050"/>
            <a:ext cx="392113" cy="390525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2613" y="3287713"/>
            <a:ext cx="14255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84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1547813" y="1711325"/>
            <a:ext cx="719137" cy="720725"/>
          </a:xfrm>
          <a:prstGeom prst="ellipse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435600" y="4976813"/>
            <a:ext cx="1620838" cy="1620837"/>
          </a:xfrm>
          <a:prstGeom prst="ellipse">
            <a:avLst/>
          </a:prstGeom>
          <a:solidFill>
            <a:srgbClr val="FF99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940175" y="4140200"/>
            <a:ext cx="914400" cy="914400"/>
          </a:xfrm>
          <a:prstGeom prst="ellipse">
            <a:avLst/>
          </a:prstGeom>
          <a:solidFill>
            <a:srgbClr val="6598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88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9334E-6 L -0.23559 -0.578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89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2183E-6 L 0.15122 -0.640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320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2729E-7 L 0.17135 -0.469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-234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488" y="338138"/>
            <a:ext cx="8712200" cy="6524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FF"/>
                </a:solidFill>
                <a:latin typeface="+mj-lt"/>
              </a:rPr>
              <a:t>Цели: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упражнять детей в узнавании и назывании геометрических фигур,                             в сравнении фигур по трем признакам;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закрепить умение детей разбивать группу предметов по цвету, форме, величине;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познакомить детей с таблицей (математическим домиком), учить детей ориентироваться в таблице (определять и называть  «адрес» каждого жильца домика);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развивать умение детей продолжить заданную закономерность;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оценивать результат работы (получилось – не получилось), исправлять ошибки;</a:t>
            </a:r>
          </a:p>
          <a:p>
            <a:pPr algn="just">
              <a:defRPr/>
            </a:pP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 развивать память, внимание, мышление;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2000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развивать коммуникативные умения: помогать друг другу при выполнении заданий, выражать свои действия в речи.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00FF"/>
                </a:solidFill>
                <a:latin typeface="+mj-lt"/>
              </a:rPr>
              <a:t>Навигация:</a:t>
            </a:r>
            <a:r>
              <a:rPr lang="ru-RU" sz="2000" dirty="0">
                <a:solidFill>
                  <a:srgbClr val="0000FF"/>
                </a:solidFill>
                <a:latin typeface="+mj-lt"/>
              </a:rPr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FF"/>
                </a:solidFill>
                <a:latin typeface="+mj-lt"/>
              </a:rPr>
              <a:t>- </a:t>
            </a:r>
            <a:r>
              <a:rPr lang="ru-RU" sz="2000" i="1" dirty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>
                <a:solidFill>
                  <a:srgbClr val="0000FF"/>
                </a:solidFill>
                <a:latin typeface="+mj-lt"/>
              </a:rPr>
              <a:t>- для возврата к перечню игр используйте управляющую кнопку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>
                <a:solidFill>
                  <a:srgbClr val="0000FF"/>
                </a:solidFill>
                <a:latin typeface="+mj-lt"/>
              </a:rPr>
              <a:t> к описанию игры  -              , выход из игры  -         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algn="just">
              <a:defRPr/>
            </a:pPr>
            <a:endParaRPr lang="ru-RU" sz="2000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51093" y="6237312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391290" y="5187673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" action="ppaction://noaction" highlightClick="1"/>
          </p:cNvPr>
          <p:cNvSpPr/>
          <p:nvPr/>
        </p:nvSpPr>
        <p:spPr>
          <a:xfrm>
            <a:off x="7596336" y="5329846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322550" y="6165304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74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5797550"/>
            <a:ext cx="4683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9038" y="5719763"/>
            <a:ext cx="825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2444750" y="1703388"/>
            <a:ext cx="974725" cy="576262"/>
          </a:xfrm>
          <a:prstGeom prst="trapezoid">
            <a:avLst>
              <a:gd name="adj" fmla="val 43344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уга 3"/>
          <p:cNvSpPr/>
          <p:nvPr/>
        </p:nvSpPr>
        <p:spPr>
          <a:xfrm flipH="1" flipV="1">
            <a:off x="539750" y="2409825"/>
            <a:ext cx="1008063" cy="442913"/>
          </a:xfrm>
          <a:prstGeom prst="arc">
            <a:avLst>
              <a:gd name="adj1" fmla="val 18437960"/>
              <a:gd name="adj2" fmla="val 8230240"/>
            </a:avLst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144838" y="5426075"/>
            <a:ext cx="971550" cy="97155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588000" y="5824538"/>
            <a:ext cx="730250" cy="417512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0488" y="2986088"/>
            <a:ext cx="15414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Управляющая кнопка: домой 21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801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84213" y="1565275"/>
            <a:ext cx="719137" cy="72072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43100" y="5324475"/>
            <a:ext cx="720725" cy="720725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07238" y="4525963"/>
            <a:ext cx="900112" cy="900112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Трапеция 32"/>
          <p:cNvSpPr/>
          <p:nvPr/>
        </p:nvSpPr>
        <p:spPr>
          <a:xfrm>
            <a:off x="6480175" y="1692275"/>
            <a:ext cx="974725" cy="576263"/>
          </a:xfrm>
          <a:prstGeom prst="trapezoid">
            <a:avLst>
              <a:gd name="adj" fmla="val 43344"/>
            </a:avLst>
          </a:prstGeom>
          <a:solidFill>
            <a:srgbClr val="7030A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Трапеция 33"/>
          <p:cNvSpPr/>
          <p:nvPr/>
        </p:nvSpPr>
        <p:spPr>
          <a:xfrm>
            <a:off x="5902325" y="5076825"/>
            <a:ext cx="973138" cy="576263"/>
          </a:xfrm>
          <a:prstGeom prst="trapezoid">
            <a:avLst>
              <a:gd name="adj" fmla="val 43344"/>
            </a:avLst>
          </a:prstGeom>
          <a:solidFill>
            <a:srgbClr val="B381D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3579813" y="1309688"/>
            <a:ext cx="936625" cy="935037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1509713" y="4292600"/>
            <a:ext cx="935037" cy="936625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6659563" y="5576888"/>
            <a:ext cx="936625" cy="936625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533525" y="1619250"/>
            <a:ext cx="719138" cy="7207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441950" y="1565275"/>
            <a:ext cx="720725" cy="720725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812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63737E-6 L 0.29531 -0.54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27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67808E-7 L 0.6618 -0.435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-217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29" grpId="0" animBg="1"/>
      <p:bldP spid="30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850" y="411163"/>
            <a:ext cx="84963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>
            <a:normAutofit fontScale="92500" lnSpcReduction="10000"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«ФИГУРКИ В ДОМИКАХ»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Дидактическая задача: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развивать у  детей зрительно-мыслительный анализ расположения фигур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                 упражнять в знании геометрических фигур.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Навигация:   -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- для возврата к перечню игр используйте управляющую кнопку        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к описанию игры  -                     ,  выход из игры  -                 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          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latin typeface="+mj-lt"/>
              </a:rPr>
              <a:t>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latin typeface="+mj-lt"/>
              </a:rPr>
              <a:t>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+mj-lt"/>
              </a:rPr>
              <a:t>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            </a:t>
            </a: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6732240" y="2138953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920372" y="1828081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7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9275" y="3500438"/>
            <a:ext cx="15128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31" name="Picture 6" descr="Геометрические фигуры для детей видео - Всё о фигуре здес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986213"/>
            <a:ext cx="15843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98788" y="2452688"/>
            <a:ext cx="825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6225" y="2584450"/>
            <a:ext cx="4683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1031079"/>
          <a:ext cx="5754034" cy="509945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09618"/>
                <a:gridCol w="1918855"/>
                <a:gridCol w="1825561"/>
              </a:tblGrid>
              <a:tr h="1726278">
                <a:tc>
                  <a:txBody>
                    <a:bodyPr/>
                    <a:lstStyle/>
                    <a:p>
                      <a:pPr algn="l"/>
                      <a:endParaRPr lang="ru-RU" sz="3600" b="0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60352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1282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2124075" y="1471613"/>
            <a:ext cx="1368425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0688" y="1471613"/>
            <a:ext cx="914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883275" y="4892675"/>
            <a:ext cx="1362075" cy="817563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46788" y="1471613"/>
            <a:ext cx="914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52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Равнобедренный треугольник 19"/>
          <p:cNvSpPr/>
          <p:nvPr/>
        </p:nvSpPr>
        <p:spPr>
          <a:xfrm>
            <a:off x="6046788" y="3025775"/>
            <a:ext cx="935037" cy="935038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2246313" y="4673600"/>
            <a:ext cx="936625" cy="936625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34963" y="3025775"/>
            <a:ext cx="935037" cy="935038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22238" y="4814888"/>
            <a:ext cx="1362075" cy="815975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97113" y="3052763"/>
            <a:ext cx="914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858" name="Picture 2" descr="TDP4: Team Battle Forum * View topic - &quot;Sr&quot;&amp;Bcy;&amp;acy;&amp;r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23436" y="2569125"/>
            <a:ext cx="1255464" cy="23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5763E-7 L 0.4118 0.48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240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4089E-6 L 0.42813 -0.229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114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34783E-7 L 0.42795 -0.240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120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25" y="846138"/>
          <a:ext cx="5816467" cy="4968552"/>
        </p:xfrm>
        <a:graphic>
          <a:graphicData uri="http://schemas.openxmlformats.org/drawingml/2006/table">
            <a:tbl>
              <a:tblPr/>
              <a:tblGrid>
                <a:gridCol w="1920820"/>
                <a:gridCol w="1944216"/>
                <a:gridCol w="1951431"/>
              </a:tblGrid>
              <a:tr h="15878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5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5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2060575" y="28956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63988" y="127793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577138" y="1112838"/>
            <a:ext cx="1403350" cy="1349375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963988" y="4473575"/>
            <a:ext cx="1060450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011863" y="2857500"/>
            <a:ext cx="1060450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>
          <a:xfrm>
            <a:off x="1909763" y="4568825"/>
            <a:ext cx="1182687" cy="830263"/>
          </a:xfrm>
          <a:prstGeom prst="trapezoid">
            <a:avLst>
              <a:gd name="adj" fmla="val 38858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2738" y="285750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97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7732713" y="4491038"/>
            <a:ext cx="1060450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2738" y="4473575"/>
            <a:ext cx="9144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Трапеция 22"/>
          <p:cNvSpPr/>
          <p:nvPr/>
        </p:nvSpPr>
        <p:spPr>
          <a:xfrm>
            <a:off x="7672388" y="2927350"/>
            <a:ext cx="1182687" cy="831850"/>
          </a:xfrm>
          <a:prstGeom prst="trapezoid">
            <a:avLst>
              <a:gd name="adj" fmla="val 38858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Трапеция 23"/>
          <p:cNvSpPr/>
          <p:nvPr/>
        </p:nvSpPr>
        <p:spPr>
          <a:xfrm>
            <a:off x="5724525" y="1277938"/>
            <a:ext cx="1182688" cy="830262"/>
          </a:xfrm>
          <a:prstGeom prst="trapezoid">
            <a:avLst>
              <a:gd name="adj" fmla="val 38858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4013" y="12319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906" name="Picture 2" descr="TDP4: Team Battle Forum * View topic - &quot;Sr&quot;&amp;Bcy;&amp;acy;&amp;rcy;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14524E-7 L -0.62414 -0.473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5" y="-236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71323E-7 L -0.40365 0.0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91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54487E-6 L 0.60034 0.463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231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19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1031079"/>
          <a:ext cx="5754034" cy="52188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09618"/>
                <a:gridCol w="1918855"/>
                <a:gridCol w="1825561"/>
              </a:tblGrid>
              <a:tr h="1726278">
                <a:tc>
                  <a:txBody>
                    <a:bodyPr/>
                    <a:lstStyle/>
                    <a:p>
                      <a:pPr algn="l"/>
                      <a:endParaRPr lang="ru-RU" sz="3600" b="0" i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79755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1282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7629525" y="4637088"/>
            <a:ext cx="1368425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7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207125" y="1471613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232275" y="1471613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078288" y="3074988"/>
            <a:ext cx="1368425" cy="914400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62900" y="306228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6134100" y="2924175"/>
            <a:ext cx="1060450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278063" y="4652963"/>
            <a:ext cx="1060450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81700" y="4652963"/>
            <a:ext cx="1368425" cy="914400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0688" y="1471613"/>
            <a:ext cx="9144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6563" y="469423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93675" y="2924175"/>
            <a:ext cx="1368425" cy="914400"/>
          </a:xfrm>
          <a:prstGeom prst="ellipse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889875" y="1341438"/>
            <a:ext cx="1060450" cy="914400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909" name="Picture 2" descr="TDP4: Team Battle Forum * View topic - &quot;Sr&quot;&amp;Bcy;&amp;acy;&amp;rcy;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6281E-7 L -0.6177 -0.45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-227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022E-7 L -0.60989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3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5763E-7 L 0.41979 0.459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229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85913" y="550863"/>
          <a:ext cx="5816467" cy="4968552"/>
        </p:xfrm>
        <a:graphic>
          <a:graphicData uri="http://schemas.openxmlformats.org/drawingml/2006/table">
            <a:tbl>
              <a:tblPr/>
              <a:tblGrid>
                <a:gridCol w="1817150"/>
                <a:gridCol w="2198038"/>
                <a:gridCol w="1801279"/>
              </a:tblGrid>
              <a:tr h="15878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6355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745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2060575" y="5732463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75100" y="9525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69875" y="4221163"/>
            <a:ext cx="1062038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41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1300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037013" y="2482850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34300" y="2770188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3890963" y="4094163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92825" y="915988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40425" y="56642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037013" y="566420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69875" y="2770188"/>
            <a:ext cx="1062038" cy="914400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279400" y="1412875"/>
            <a:ext cx="1062038" cy="9144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734300" y="1397000"/>
            <a:ext cx="9144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734300" y="422910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011863" y="2482850"/>
            <a:ext cx="1060450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11863" y="408305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8954" name="Picture 2" descr="TDP4: Team Battle Forum * View topic - &quot;Sr&quot;&amp;Bcy;&amp;acy;&amp;rcy;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019E-7 L -0.62413 0.39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5" y="19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7835E-6 L 0.00416 -0.465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232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6586E-6 L 0.1842 -0.475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-237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http://onlinetestpad.com/filestest/0008500-0009000/8706/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50" y="549275"/>
            <a:ext cx="5940425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 rot="20064142">
            <a:off x="4516438" y="2959100"/>
            <a:ext cx="2363787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Calibri" pitchFamily="34" charset="0"/>
              </a:rPr>
              <a:t>     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МОЛОДЕЦ!!!</a:t>
            </a:r>
          </a:p>
        </p:txBody>
      </p:sp>
      <p:pic>
        <p:nvPicPr>
          <p:cNvPr id="39939" name="Picture 18" descr="Игра. Логическая цепочка.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454250">
            <a:off x="-483394" y="1526381"/>
            <a:ext cx="537051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827088" y="476250"/>
            <a:ext cx="77057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Список использованных ресурсов:</a:t>
            </a:r>
          </a:p>
          <a:p>
            <a:pPr algn="ctr">
              <a:defRPr/>
            </a:pP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Calibri" pitchFamily="34" charset="0"/>
                <a:hlinkClick r:id="rId2"/>
              </a:rPr>
              <a:t>http://img-fotki.yandex.ru/get/6500/130782014.294/0_8fc11_b4d25e17_XL</a:t>
            </a: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Calibri" pitchFamily="34" charset="0"/>
                <a:hlinkClick r:id="rId3"/>
              </a:rPr>
              <a:t>http://img-fotki.yandex.ru/get/4400/natali73123.e5/0_3b7cc_8d093e9b_XL.jpg</a:t>
            </a: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Calibri" pitchFamily="34" charset="0"/>
                <a:hlinkClick r:id="rId4"/>
              </a:rPr>
              <a:t>http://savepic.su/422861.png</a:t>
            </a: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Calibri" pitchFamily="34" charset="0"/>
                <a:hlinkClick r:id="rId5"/>
              </a:rPr>
              <a:t>http://onlinetestpad.com/filestest/0008500-0009000/8706/12.png</a:t>
            </a: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Calibri" pitchFamily="34" charset="0"/>
                <a:hlinkClick r:id="rId6"/>
              </a:rPr>
              <a:t>http://s019.radikal.ru/i611/1306/f5/eb0e90d21dc9.gif</a:t>
            </a: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Calibri" pitchFamily="34" charset="0"/>
                <a:hlinkClick r:id="rId7"/>
              </a:rPr>
              <a:t>http://img-fotki.yandex.ru/get/5305/107153161.78c/0_9056e_5bddb541_XL</a:t>
            </a: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endParaRPr lang="ru-RU" sz="12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200" b="1" dirty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1200" b="1" dirty="0">
                <a:solidFill>
                  <a:srgbClr val="0000FF"/>
                </a:solidFill>
                <a:latin typeface="Calibri" pitchFamily="34" charset="0"/>
              </a:rPr>
            </a:br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2" descr="TDP4: Team Battle Forum * View topic - &quot;Sr&quot;&amp;Bcy;&amp;acy;&amp;rcy;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886" y="3107700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360" y="3107700"/>
            <a:ext cx="1116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hlinkClick r:id="rId6" action="ppaction://hlinksldjump"/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04400"/>
            <a:ext cx="2451710" cy="1843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hlinkClick r:id="rId8" action="ppaction://hlinksldjump"/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1811" y="171571"/>
            <a:ext cx="2440682" cy="1875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hlinkClick r:id="rId10" action="ppaction://hlinksldjump"/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8487" y="2024509"/>
            <a:ext cx="2451710" cy="180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hlinkClick r:id="rId12" action="ppaction://hlinksldjump"/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4961" y="3904913"/>
            <a:ext cx="2425890" cy="181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кругленный прямоугольник 9">
            <a:hlinkClick r:id="rId8" action="ppaction://hlinksldjump">
              <a:snd r:embed="rId14" name="chimes.wav"/>
            </a:hlinkClick>
          </p:cNvPr>
          <p:cNvSpPr/>
          <p:nvPr/>
        </p:nvSpPr>
        <p:spPr>
          <a:xfrm>
            <a:off x="6236647" y="2047488"/>
            <a:ext cx="2591010" cy="8774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ПОСТРОЙ ДОМ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>
            <a:hlinkClick r:id="rId6" action="ppaction://hlinksldjump">
              <a:snd r:embed="rId14" name="chimes.wav"/>
            </a:hlinkClick>
          </p:cNvPr>
          <p:cNvSpPr/>
          <p:nvPr/>
        </p:nvSpPr>
        <p:spPr>
          <a:xfrm>
            <a:off x="325886" y="2060848"/>
            <a:ext cx="259101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ЗАПЛАТКИ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>
            <a:hlinkClick r:id="rId10" action="ppaction://hlinksldjump">
              <a:snd r:embed="rId14" name="chimes.wav"/>
            </a:hlinkClick>
          </p:cNvPr>
          <p:cNvSpPr/>
          <p:nvPr/>
        </p:nvSpPr>
        <p:spPr>
          <a:xfrm>
            <a:off x="3218837" y="3842296"/>
            <a:ext cx="259101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ПРОДОЛЖИ ЦЕПОЧКУ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7" name="Рисунок 16">
            <a:hlinkClick r:id="rId15" action="ppaction://hlinksldjump"/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958" y="3975507"/>
            <a:ext cx="2345985" cy="1776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кругленный прямоугольник 8">
            <a:hlinkClick r:id="rId12" action="ppaction://hlinksldjump">
              <a:snd r:embed="rId14" name="chimes.wav"/>
            </a:hlinkClick>
          </p:cNvPr>
          <p:cNvSpPr/>
          <p:nvPr/>
        </p:nvSpPr>
        <p:spPr>
          <a:xfrm>
            <a:off x="6169069" y="5716945"/>
            <a:ext cx="259101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ФИГУРКИ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ДОМИКАХ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>
            <a:hlinkClick r:id="rId15" action="ppaction://hlinksldjump">
              <a:snd r:embed="rId14" name="chimes.wav"/>
            </a:hlinkClick>
          </p:cNvPr>
          <p:cNvSpPr/>
          <p:nvPr/>
        </p:nvSpPr>
        <p:spPr>
          <a:xfrm>
            <a:off x="408446" y="5757932"/>
            <a:ext cx="2591010" cy="86409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ЗАГАДКИ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850" y="411163"/>
            <a:ext cx="84963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>
            <a:normAutofit fontScale="92500" lnSpcReduction="10000"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«ЗАПЛАТКИ»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Дидактическая задача: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упражнять детей в выборе нужных геометрических фигур, закрепить знания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                  цвета, размер.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Навигация:   -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- для возврата к перечню игр используйте управляющую кнопку        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к описанию игры  -                  , выход из игры  -                .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          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latin typeface="+mj-lt"/>
              </a:rPr>
              <a:t>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latin typeface="+mj-lt"/>
              </a:rPr>
              <a:t>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+mj-lt"/>
              </a:rPr>
              <a:t>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            </a:t>
            </a: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6732240" y="2138953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920372" y="1828081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9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925" y="3416300"/>
            <a:ext cx="15113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Равнобедренный треугольник 19"/>
          <p:cNvSpPr/>
          <p:nvPr/>
        </p:nvSpPr>
        <p:spPr>
          <a:xfrm>
            <a:off x="4176713" y="5589588"/>
            <a:ext cx="360362" cy="301625"/>
          </a:xfrm>
          <a:prstGeom prst="triangle">
            <a:avLst>
              <a:gd name="adj" fmla="val 47312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24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2492375"/>
            <a:ext cx="46831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6088" y="2493963"/>
            <a:ext cx="825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4064000" y="4772025"/>
            <a:ext cx="227013" cy="169863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55738"/>
            <a:ext cx="24479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187450" y="4711700"/>
            <a:ext cx="720725" cy="655638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451725" y="3014663"/>
            <a:ext cx="792163" cy="701675"/>
          </a:xfrm>
          <a:prstGeom prst="ellips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284663" y="3254375"/>
            <a:ext cx="935037" cy="817563"/>
          </a:xfrm>
          <a:prstGeom prst="triangl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1863" y="4562475"/>
            <a:ext cx="1439862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4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9875" y="1174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5940425" y="1196975"/>
            <a:ext cx="792163" cy="701675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6926E-6 L -0.68507 0.244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12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817563"/>
            <a:ext cx="273685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Равнобедренный треугольник 1"/>
          <p:cNvSpPr/>
          <p:nvPr/>
        </p:nvSpPr>
        <p:spPr>
          <a:xfrm>
            <a:off x="6659563" y="3141663"/>
            <a:ext cx="685800" cy="533400"/>
          </a:xfrm>
          <a:prstGeom prst="triangle">
            <a:avLst>
              <a:gd name="adj" fmla="val 46505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55650" y="908050"/>
            <a:ext cx="1800225" cy="1728788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547813" y="3933825"/>
            <a:ext cx="1152525" cy="1008063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756025" y="2643188"/>
            <a:ext cx="720725" cy="603250"/>
          </a:xfrm>
          <a:prstGeom prst="triangle">
            <a:avLst>
              <a:gd name="adj" fmla="val 47312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1275" y="836613"/>
            <a:ext cx="720725" cy="5762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6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6400" y="6985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70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25069E-7 L 0.31754 0.060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30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812800"/>
            <a:ext cx="266382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5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6400" y="6985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535488" y="4354513"/>
            <a:ext cx="327025" cy="32543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3695701" y="4851400"/>
            <a:ext cx="722312" cy="32543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 rot="8749279">
            <a:off x="3709988" y="3184525"/>
            <a:ext cx="366712" cy="630238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 rot="8749279">
            <a:off x="7234238" y="2147888"/>
            <a:ext cx="396875" cy="630237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6046788" y="4067175"/>
            <a:ext cx="719137" cy="574675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893763" y="3141663"/>
            <a:ext cx="1800225" cy="1727200"/>
          </a:xfrm>
          <a:prstGeom prst="triangl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7054057" y="3775869"/>
            <a:ext cx="1439862" cy="914400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8061326" y="2019300"/>
            <a:ext cx="722312" cy="325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46788" y="2060575"/>
            <a:ext cx="325437" cy="325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95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63813E-6 L -0.38368 0.151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75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28307E-6 L -0.16319 0.333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166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321E-6 L -0.47622 0.412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206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23850" y="411163"/>
            <a:ext cx="84963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>
            <a:normAutofit fontScale="92500" lnSpcReduction="10000"/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3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«ПОСТРОЙ ДОМ»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Дидактическая задача: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упражнять детей в   умении находить нужные геометрические фигуры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                   по образцу.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Навигация:   -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последовательный переход к следующему слайду осуществляется по стрелке                     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- для возврата к перечню игр используйте управляющую кнопку                      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i="1" dirty="0" smtClean="0">
              <a:solidFill>
                <a:srgbClr val="0000FF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1500" b="1" i="1" dirty="0" smtClean="0">
                <a:solidFill>
                  <a:srgbClr val="0000FF"/>
                </a:solidFill>
                <a:latin typeface="+mj-lt"/>
              </a:rPr>
              <a:t>                          к описанию игры  -                  ,  выход из игры  -                 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 smtClean="0">
                <a:solidFill>
                  <a:srgbClr val="0000FF"/>
                </a:solidFill>
                <a:latin typeface="+mj-lt"/>
              </a:rPr>
              <a:t>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000FF"/>
                </a:solidFill>
                <a:latin typeface="+mj-lt"/>
              </a:rPr>
              <a:t>             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dirty="0" smtClean="0">
                <a:latin typeface="+mj-lt"/>
              </a:rPr>
              <a:t>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latin typeface="+mj-lt"/>
              </a:rPr>
              <a:t>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latin typeface="+mj-lt"/>
              </a:rPr>
              <a:t>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                   </a:t>
            </a: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6732240" y="2138953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920372" y="1828081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5" name="Picture 4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284538"/>
            <a:ext cx="15128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76788" y="4659313"/>
            <a:ext cx="2233612" cy="1512887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10213" y="5029200"/>
            <a:ext cx="766762" cy="773113"/>
          </a:xfrm>
          <a:prstGeom prst="rect">
            <a:avLst/>
          </a:prstGeom>
          <a:solidFill>
            <a:srgbClr val="6598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4765675" y="3284538"/>
            <a:ext cx="2232025" cy="1366837"/>
          </a:xfrm>
          <a:prstGeom prst="triangl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22" name="Picture 4" descr="&amp;Kcy;&amp;ncy;&amp;icy;&amp;gcy;&amp;icy;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2487613"/>
            <a:ext cx="825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" descr="TDP4: Team Battle Forum * View topic - &quot;Sr&quot;&amp;Bcy;&amp;acy;&amp;r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8100" y="2455863"/>
            <a:ext cx="46831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араллелограмм 1"/>
          <p:cNvSpPr/>
          <p:nvPr/>
        </p:nvSpPr>
        <p:spPr>
          <a:xfrm rot="7811490">
            <a:off x="4633119" y="3398044"/>
            <a:ext cx="852487" cy="682625"/>
          </a:xfrm>
          <a:prstGeom prst="parallelogram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3238500"/>
            <a:ext cx="1065212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85888" y="3008313"/>
            <a:ext cx="2232025" cy="1512887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385888" y="1657350"/>
            <a:ext cx="2232025" cy="1368425"/>
          </a:xfrm>
          <a:prstGeom prst="triangle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19313" y="3408363"/>
            <a:ext cx="774700" cy="773112"/>
          </a:xfrm>
          <a:prstGeom prst="rect">
            <a:avLst/>
          </a:prstGeom>
          <a:solidFill>
            <a:srgbClr val="6598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3600" y="4851400"/>
            <a:ext cx="774700" cy="774700"/>
          </a:xfrm>
          <a:prstGeom prst="rect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327525" y="2781300"/>
            <a:ext cx="1562100" cy="914400"/>
          </a:xfrm>
          <a:prstGeom prst="ellipse">
            <a:avLst/>
          </a:prstGeom>
          <a:solidFill>
            <a:srgbClr val="6598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271963" y="549275"/>
            <a:ext cx="2232025" cy="1366838"/>
          </a:xfrm>
          <a:prstGeom prst="triangl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16688" y="2508250"/>
            <a:ext cx="2232025" cy="1511300"/>
          </a:xfrm>
          <a:prstGeom prst="rect">
            <a:avLst/>
          </a:prstGeom>
          <a:solidFill>
            <a:srgbClr val="B381D9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888163" y="895350"/>
            <a:ext cx="973137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Управляющая кнопка: домой 16">
            <a:hlinkClick r:id="rId5" action="ppaction://hlinksldjump" highlightClick="1"/>
          </p:cNvPr>
          <p:cNvSpPr/>
          <p:nvPr/>
        </p:nvSpPr>
        <p:spPr>
          <a:xfrm>
            <a:off x="323528" y="6045120"/>
            <a:ext cx="554757" cy="504056"/>
          </a:xfrm>
          <a:prstGeom prst="actionButtonHom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41" name="Picture 4" descr="&amp;Kcy;&amp;ncy;&amp;icy;&amp;gcy;&amp;icy; &quot; ALLDAY - &amp;ncy;&amp;acy;&amp;rcy;&amp;ocy;&amp;dcy;&amp;ncy;&amp;ycy;&amp;jcy; &amp;scy;&amp;acy;&amp;jcy;&amp;tcy; &amp;ocy; &amp;dcy;&amp;icy;&amp;zcy;&amp;acy;&amp;jcy;&amp;ncy;&amp;iecy;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96225" y="130175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4320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араллелограмм 19"/>
          <p:cNvSpPr/>
          <p:nvPr/>
        </p:nvSpPr>
        <p:spPr>
          <a:xfrm rot="7811490">
            <a:off x="1297782" y="1761331"/>
            <a:ext cx="852488" cy="682625"/>
          </a:xfrm>
          <a:prstGeom prst="parallelogram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7811490">
            <a:off x="7066757" y="4896644"/>
            <a:ext cx="852487" cy="682625"/>
          </a:xfrm>
          <a:prstGeom prst="parallelogram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7" name="Picture 2" descr="TDP4: Team Battle Forum * View topic - &quot;Sr&quot;&amp;Bcy;&amp;acy;&amp;rcy;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013" y="147638"/>
            <a:ext cx="539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8">
      <a:dk1>
        <a:srgbClr val="5F497A"/>
      </a:dk1>
      <a:lt1>
        <a:srgbClr val="FFFF00"/>
      </a:lt1>
      <a:dk2>
        <a:srgbClr val="FFFF00"/>
      </a:dk2>
      <a:lt2>
        <a:srgbClr val="00B050"/>
      </a:lt2>
      <a:accent1>
        <a:srgbClr val="92D050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B050"/>
      </a:accent6>
      <a:hlink>
        <a:srgbClr val="18424D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>
    <a:extraClrScheme>
      <a:clrScheme name="Метро 1">
        <a:dk1>
          <a:srgbClr val="FFFF00"/>
        </a:dk1>
        <a:lt1>
          <a:srgbClr val="FFFF00"/>
        </a:lt1>
        <a:dk2>
          <a:srgbClr val="5F497A"/>
        </a:dk2>
        <a:lt2>
          <a:srgbClr val="00B050"/>
        </a:lt2>
        <a:accent1>
          <a:srgbClr val="92D050"/>
        </a:accent1>
        <a:accent2>
          <a:srgbClr val="31859B"/>
        </a:accent2>
        <a:accent3>
          <a:srgbClr val="B6B1BE"/>
        </a:accent3>
        <a:accent4>
          <a:srgbClr val="DADA00"/>
        </a:accent4>
        <a:accent5>
          <a:srgbClr val="C7E4B3"/>
        </a:accent5>
        <a:accent6>
          <a:srgbClr val="2B788C"/>
        </a:accent6>
        <a:hlink>
          <a:srgbClr val="18424D"/>
        </a:hlink>
        <a:folHlink>
          <a:srgbClr val="00B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тро 2">
        <a:dk1>
          <a:srgbClr val="FFFF00"/>
        </a:dk1>
        <a:lt1>
          <a:srgbClr val="FFFF00"/>
        </a:lt1>
        <a:dk2>
          <a:srgbClr val="3B8987"/>
        </a:dk2>
        <a:lt2>
          <a:srgbClr val="00B050"/>
        </a:lt2>
        <a:accent1>
          <a:srgbClr val="92D050"/>
        </a:accent1>
        <a:accent2>
          <a:srgbClr val="31859B"/>
        </a:accent2>
        <a:accent3>
          <a:srgbClr val="AFC4C3"/>
        </a:accent3>
        <a:accent4>
          <a:srgbClr val="DADA00"/>
        </a:accent4>
        <a:accent5>
          <a:srgbClr val="C7E4B3"/>
        </a:accent5>
        <a:accent6>
          <a:srgbClr val="2B788C"/>
        </a:accent6>
        <a:hlink>
          <a:srgbClr val="18424D"/>
        </a:hlink>
        <a:folHlink>
          <a:srgbClr val="00B05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 2">
    <a:dk1>
      <a:srgbClr val="FFFF00"/>
    </a:dk1>
    <a:lt1>
      <a:srgbClr val="FFFF00"/>
    </a:lt1>
    <a:dk2>
      <a:srgbClr val="3B8987"/>
    </a:dk2>
    <a:lt2>
      <a:srgbClr val="00B050"/>
    </a:lt2>
    <a:accent1>
      <a:srgbClr val="92D050"/>
    </a:accent1>
    <a:accent2>
      <a:srgbClr val="31859B"/>
    </a:accent2>
    <a:accent3>
      <a:srgbClr val="AFC4C3"/>
    </a:accent3>
    <a:accent4>
      <a:srgbClr val="DADA00"/>
    </a:accent4>
    <a:accent5>
      <a:srgbClr val="C7E4B3"/>
    </a:accent5>
    <a:accent6>
      <a:srgbClr val="2B788C"/>
    </a:accent6>
    <a:hlink>
      <a:srgbClr val="18424D"/>
    </a:hlink>
    <a:folHlink>
      <a:srgbClr val="00B05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625</Words>
  <Application>Microsoft Office PowerPoint</Application>
  <PresentationFormat>Экран (4:3)</PresentationFormat>
  <Paragraphs>161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Солнышко</cp:lastModifiedBy>
  <cp:revision>269</cp:revision>
  <cp:lastPrinted>2015-10-06T09:16:51Z</cp:lastPrinted>
  <dcterms:created xsi:type="dcterms:W3CDTF">2013-07-07T07:27:20Z</dcterms:created>
  <dcterms:modified xsi:type="dcterms:W3CDTF">2020-04-28T15:35:01Z</dcterms:modified>
</cp:coreProperties>
</file>